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verpass" panose="020B0604020202020204" charset="0"/>
      <p:regular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225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3814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86360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92746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202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9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9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761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522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284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197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68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395619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151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51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656481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050434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87964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8420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194616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92130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9395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12/2/2025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15332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2082046"/>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97B8FF"/>
                </a:solidFill>
                <a:latin typeface="Overpass Bold" pitchFamily="34" charset="0"/>
                <a:ea typeface="Overpass Bold" pitchFamily="34" charset="-122"/>
                <a:cs typeface="Overpass Bold" pitchFamily="34" charset="-120"/>
              </a:rPr>
              <a:t>PrognosAI – AI-Driven Predictive Maintenance System</a:t>
            </a:r>
            <a:endParaRPr lang="en-US" sz="4450" dirty="0"/>
          </a:p>
        </p:txBody>
      </p:sp>
      <p:sp>
        <p:nvSpPr>
          <p:cNvPr id="4" name="Text 1"/>
          <p:cNvSpPr/>
          <p:nvPr/>
        </p:nvSpPr>
        <p:spPr>
          <a:xfrm>
            <a:off x="6280190" y="454854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Overpass" pitchFamily="34" charset="0"/>
                <a:ea typeface="Overpass" pitchFamily="34" charset="-122"/>
                <a:cs typeface="Overpass" pitchFamily="34" charset="-120"/>
              </a:rPr>
              <a:t>Infosys Springboard 6.0</a:t>
            </a:r>
            <a:endParaRPr lang="en-US" sz="1750" dirty="0"/>
          </a:p>
        </p:txBody>
      </p:sp>
      <p:sp>
        <p:nvSpPr>
          <p:cNvPr id="5" name="Text 2"/>
          <p:cNvSpPr/>
          <p:nvPr/>
        </p:nvSpPr>
        <p:spPr>
          <a:xfrm>
            <a:off x="6280190" y="5166598"/>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E0D6DE"/>
                </a:solidFill>
                <a:latin typeface="Overpass" pitchFamily="34" charset="0"/>
                <a:ea typeface="Overpass" pitchFamily="34" charset="-122"/>
                <a:cs typeface="Overpass" pitchFamily="34" charset="-120"/>
              </a:rPr>
              <a:t>Presented by:</a:t>
            </a:r>
            <a:r>
              <a:rPr lang="en-US" sz="1750" dirty="0">
                <a:solidFill>
                  <a:srgbClr val="E0D6DE"/>
                </a:solidFill>
                <a:latin typeface="Overpass" pitchFamily="34" charset="0"/>
                <a:ea typeface="Overpass" pitchFamily="34" charset="-122"/>
                <a:cs typeface="Overpass" pitchFamily="34" charset="-120"/>
              </a:rPr>
              <a:t> Rakesh Pedapudi</a:t>
            </a:r>
            <a:endParaRPr lang="en-US" sz="1750" dirty="0"/>
          </a:p>
        </p:txBody>
      </p:sp>
      <p:sp>
        <p:nvSpPr>
          <p:cNvPr id="6" name="Text 3"/>
          <p:cNvSpPr/>
          <p:nvPr/>
        </p:nvSpPr>
        <p:spPr>
          <a:xfrm>
            <a:off x="6280190" y="5784652"/>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E0D6DE"/>
                </a:solidFill>
                <a:latin typeface="Overpass" pitchFamily="34" charset="0"/>
                <a:ea typeface="Overpass" pitchFamily="34" charset="-122"/>
                <a:cs typeface="Overpass" pitchFamily="34" charset="-120"/>
              </a:rPr>
              <a:t>Tech Stack:</a:t>
            </a:r>
            <a:r>
              <a:rPr lang="en-US" sz="1750" dirty="0">
                <a:solidFill>
                  <a:srgbClr val="E0D6DE"/>
                </a:solidFill>
                <a:latin typeface="Overpass" pitchFamily="34" charset="0"/>
                <a:ea typeface="Overpass" pitchFamily="34" charset="-122"/>
                <a:cs typeface="Overpass" pitchFamily="34" charset="-120"/>
              </a:rPr>
              <a:t> Python · Pandas · TensorFlow · Streamlit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83011"/>
          </a:xfrm>
          <a:prstGeom prst="rect">
            <a:avLst/>
          </a:prstGeom>
        </p:spPr>
      </p:pic>
      <p:sp>
        <p:nvSpPr>
          <p:cNvPr id="3" name="Text 0"/>
          <p:cNvSpPr/>
          <p:nvPr/>
        </p:nvSpPr>
        <p:spPr>
          <a:xfrm>
            <a:off x="793790" y="2638544"/>
            <a:ext cx="4200525" cy="496133"/>
          </a:xfrm>
          <a:prstGeom prst="rect">
            <a:avLst/>
          </a:prstGeom>
          <a:noFill/>
          <a:ln/>
        </p:spPr>
        <p:txBody>
          <a:bodyPr wrap="none" lIns="0" tIns="0" rIns="0" bIns="0" rtlCol="0" anchor="t"/>
          <a:lstStyle/>
          <a:p>
            <a:pPr marL="0" indent="0" algn="l">
              <a:lnSpc>
                <a:spcPts val="3900"/>
              </a:lnSpc>
              <a:buNone/>
            </a:pPr>
            <a:r>
              <a:rPr lang="en-US" sz="3100" b="1" dirty="0">
                <a:solidFill>
                  <a:srgbClr val="97B8FF"/>
                </a:solidFill>
                <a:latin typeface="Overpass Bold" pitchFamily="34" charset="0"/>
                <a:ea typeface="Overpass Bold" pitchFamily="34" charset="-122"/>
                <a:cs typeface="Overpass Bold" pitchFamily="34" charset="-120"/>
              </a:rPr>
              <a:t>Impact &amp; Future Vision</a:t>
            </a:r>
            <a:endParaRPr lang="en-US" sz="3100" dirty="0"/>
          </a:p>
        </p:txBody>
      </p:sp>
      <p:sp>
        <p:nvSpPr>
          <p:cNvPr id="4" name="Text 1"/>
          <p:cNvSpPr/>
          <p:nvPr/>
        </p:nvSpPr>
        <p:spPr>
          <a:xfrm>
            <a:off x="793790" y="3531513"/>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97B8FF"/>
                </a:solidFill>
                <a:latin typeface="Overpass Bold" pitchFamily="34" charset="0"/>
                <a:ea typeface="Overpass Bold" pitchFamily="34" charset="-122"/>
                <a:cs typeface="Overpass Bold" pitchFamily="34" charset="-120"/>
              </a:rPr>
              <a:t>Key Achievements</a:t>
            </a:r>
            <a:endParaRPr lang="en-US" sz="1850" dirty="0"/>
          </a:p>
        </p:txBody>
      </p:sp>
      <p:sp>
        <p:nvSpPr>
          <p:cNvPr id="5" name="Text 2"/>
          <p:cNvSpPr/>
          <p:nvPr/>
        </p:nvSpPr>
        <p:spPr>
          <a:xfrm>
            <a:off x="793790" y="3987879"/>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Overpass" pitchFamily="34" charset="0"/>
                <a:ea typeface="Overpass" pitchFamily="34" charset="-122"/>
                <a:cs typeface="Overpass" pitchFamily="34" charset="-120"/>
              </a:rPr>
              <a:t>End-to-end predictive maintenance system deployed</a:t>
            </a:r>
            <a:endParaRPr lang="en-US" sz="1250" dirty="0"/>
          </a:p>
        </p:txBody>
      </p:sp>
      <p:sp>
        <p:nvSpPr>
          <p:cNvPr id="6" name="Text 3"/>
          <p:cNvSpPr/>
          <p:nvPr/>
        </p:nvSpPr>
        <p:spPr>
          <a:xfrm>
            <a:off x="793790" y="4297442"/>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Overpass" pitchFamily="34" charset="0"/>
                <a:ea typeface="Overpass" pitchFamily="34" charset="-122"/>
                <a:cs typeface="Overpass" pitchFamily="34" charset="-120"/>
              </a:rPr>
              <a:t>Achieved 76% R² score with stable accuracy</a:t>
            </a:r>
            <a:endParaRPr lang="en-US" sz="1250" dirty="0"/>
          </a:p>
        </p:txBody>
      </p:sp>
      <p:sp>
        <p:nvSpPr>
          <p:cNvPr id="7" name="Text 4"/>
          <p:cNvSpPr/>
          <p:nvPr/>
        </p:nvSpPr>
        <p:spPr>
          <a:xfrm>
            <a:off x="793790" y="4607004"/>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Overpass" pitchFamily="34" charset="0"/>
                <a:ea typeface="Overpass" pitchFamily="34" charset="-122"/>
                <a:cs typeface="Overpass" pitchFamily="34" charset="-120"/>
              </a:rPr>
              <a:t>Streamlit dashboard simplifies monitoring</a:t>
            </a:r>
            <a:endParaRPr lang="en-US" sz="1250" dirty="0"/>
          </a:p>
        </p:txBody>
      </p:sp>
      <p:sp>
        <p:nvSpPr>
          <p:cNvPr id="8" name="Text 5"/>
          <p:cNvSpPr/>
          <p:nvPr/>
        </p:nvSpPr>
        <p:spPr>
          <a:xfrm>
            <a:off x="793790" y="4916567"/>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Overpass" pitchFamily="34" charset="0"/>
                <a:ea typeface="Overpass" pitchFamily="34" charset="-122"/>
                <a:cs typeface="Overpass" pitchFamily="34" charset="-120"/>
              </a:rPr>
              <a:t>Automated alert system enables proactive decisions</a:t>
            </a:r>
            <a:endParaRPr lang="en-US" sz="1250" dirty="0"/>
          </a:p>
        </p:txBody>
      </p:sp>
      <p:sp>
        <p:nvSpPr>
          <p:cNvPr id="9" name="Text 6"/>
          <p:cNvSpPr/>
          <p:nvPr/>
        </p:nvSpPr>
        <p:spPr>
          <a:xfrm>
            <a:off x="793790" y="5226129"/>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Overpass" pitchFamily="34" charset="0"/>
                <a:ea typeface="Overpass" pitchFamily="34" charset="-122"/>
                <a:cs typeface="Overpass" pitchFamily="34" charset="-120"/>
              </a:rPr>
              <a:t>Reduced downtime and maintenance costs</a:t>
            </a:r>
            <a:endParaRPr lang="en-US" sz="1250" dirty="0"/>
          </a:p>
        </p:txBody>
      </p:sp>
      <p:sp>
        <p:nvSpPr>
          <p:cNvPr id="10" name="Text 7"/>
          <p:cNvSpPr/>
          <p:nvPr/>
        </p:nvSpPr>
        <p:spPr>
          <a:xfrm>
            <a:off x="7516416" y="3531513"/>
            <a:ext cx="2436733" cy="297656"/>
          </a:xfrm>
          <a:prstGeom prst="rect">
            <a:avLst/>
          </a:prstGeom>
          <a:noFill/>
          <a:ln/>
        </p:spPr>
        <p:txBody>
          <a:bodyPr wrap="none" lIns="0" tIns="0" rIns="0" bIns="0" rtlCol="0" anchor="t"/>
          <a:lstStyle/>
          <a:p>
            <a:pPr marL="0" indent="0" algn="l">
              <a:lnSpc>
                <a:spcPts val="2300"/>
              </a:lnSpc>
              <a:buNone/>
            </a:pPr>
            <a:r>
              <a:rPr lang="en-US" sz="1850" b="1" dirty="0">
                <a:solidFill>
                  <a:srgbClr val="97B8FF"/>
                </a:solidFill>
                <a:latin typeface="Overpass Bold" pitchFamily="34" charset="0"/>
                <a:ea typeface="Overpass Bold" pitchFamily="34" charset="-122"/>
                <a:cs typeface="Overpass Bold" pitchFamily="34" charset="-120"/>
              </a:rPr>
              <a:t>Future Enhancements</a:t>
            </a:r>
            <a:endParaRPr lang="en-US" sz="1850" dirty="0"/>
          </a:p>
        </p:txBody>
      </p:sp>
      <p:sp>
        <p:nvSpPr>
          <p:cNvPr id="11" name="Shape 8"/>
          <p:cNvSpPr/>
          <p:nvPr/>
        </p:nvSpPr>
        <p:spPr>
          <a:xfrm>
            <a:off x="7516416" y="4007763"/>
            <a:ext cx="6327815" cy="1023938"/>
          </a:xfrm>
          <a:prstGeom prst="roundRect">
            <a:avLst>
              <a:gd name="adj" fmla="val 10716"/>
            </a:avLst>
          </a:prstGeom>
          <a:solidFill>
            <a:srgbClr val="07070C">
              <a:alpha val="95000"/>
            </a:srgbClr>
          </a:solidFill>
          <a:ln w="22860">
            <a:solidFill>
              <a:srgbClr val="3F3F44"/>
            </a:solidFill>
            <a:prstDash val="solid"/>
          </a:ln>
          <a:effectLst>
            <a:outerShdw blurRad="237490" algn="bl" rotWithShape="0">
              <a:srgbClr val="FFFFFF">
                <a:alpha val="20000"/>
              </a:srgbClr>
            </a:outerShdw>
          </a:effectLst>
        </p:spPr>
      </p:sp>
      <p:pic>
        <p:nvPicPr>
          <p:cNvPr id="12" name="Image 1" descr="preencoded.png"/>
          <p:cNvPicPr>
            <a:picLocks noChangeAspect="1"/>
          </p:cNvPicPr>
          <p:nvPr/>
        </p:nvPicPr>
        <p:blipFill>
          <a:blip r:embed="rId4"/>
          <a:stretch>
            <a:fillRect/>
          </a:stretch>
        </p:blipFill>
        <p:spPr>
          <a:xfrm>
            <a:off x="7493556" y="4007763"/>
            <a:ext cx="91440" cy="1023938"/>
          </a:xfrm>
          <a:prstGeom prst="rect">
            <a:avLst/>
          </a:prstGeom>
        </p:spPr>
      </p:pic>
      <p:sp>
        <p:nvSpPr>
          <p:cNvPr id="13" name="Text 9"/>
          <p:cNvSpPr/>
          <p:nvPr/>
        </p:nvSpPr>
        <p:spPr>
          <a:xfrm>
            <a:off x="7766566" y="4189333"/>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E0D6DE"/>
                </a:solidFill>
                <a:latin typeface="Overpass Bold" pitchFamily="34" charset="0"/>
                <a:ea typeface="Overpass Bold" pitchFamily="34" charset="-122"/>
                <a:cs typeface="Overpass Bold" pitchFamily="34" charset="-120"/>
              </a:rPr>
              <a:t>LSTM Integration</a:t>
            </a:r>
            <a:endParaRPr lang="en-US" sz="1550" dirty="0"/>
          </a:p>
        </p:txBody>
      </p:sp>
      <p:sp>
        <p:nvSpPr>
          <p:cNvPr id="14" name="Text 10"/>
          <p:cNvSpPr/>
          <p:nvPr/>
        </p:nvSpPr>
        <p:spPr>
          <a:xfrm>
            <a:off x="7766566" y="4596051"/>
            <a:ext cx="5896094" cy="254079"/>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Overpass" pitchFamily="34" charset="0"/>
                <a:ea typeface="Overpass" pitchFamily="34" charset="-122"/>
                <a:cs typeface="Overpass" pitchFamily="34" charset="-120"/>
              </a:rPr>
              <a:t>Advanced sequence modeling for temporal patterns</a:t>
            </a:r>
            <a:endParaRPr lang="en-US" sz="1250" dirty="0"/>
          </a:p>
        </p:txBody>
      </p:sp>
      <p:sp>
        <p:nvSpPr>
          <p:cNvPr id="15" name="Shape 11"/>
          <p:cNvSpPr/>
          <p:nvPr/>
        </p:nvSpPr>
        <p:spPr>
          <a:xfrm>
            <a:off x="7516416" y="5190411"/>
            <a:ext cx="6327815" cy="1023938"/>
          </a:xfrm>
          <a:prstGeom prst="roundRect">
            <a:avLst>
              <a:gd name="adj" fmla="val 10716"/>
            </a:avLst>
          </a:prstGeom>
          <a:solidFill>
            <a:srgbClr val="07070C">
              <a:alpha val="95000"/>
            </a:srgbClr>
          </a:solidFill>
          <a:ln w="22860">
            <a:solidFill>
              <a:srgbClr val="3F3F44"/>
            </a:solidFill>
            <a:prstDash val="solid"/>
          </a:ln>
          <a:effectLst>
            <a:outerShdw blurRad="237490" algn="bl" rotWithShape="0">
              <a:srgbClr val="FFFFFF">
                <a:alpha val="20000"/>
              </a:srgbClr>
            </a:outerShdw>
          </a:effectLst>
        </p:spPr>
      </p:sp>
      <p:pic>
        <p:nvPicPr>
          <p:cNvPr id="16" name="Image 2" descr="preencoded.png"/>
          <p:cNvPicPr>
            <a:picLocks noChangeAspect="1"/>
          </p:cNvPicPr>
          <p:nvPr/>
        </p:nvPicPr>
        <p:blipFill>
          <a:blip r:embed="rId4"/>
          <a:stretch>
            <a:fillRect/>
          </a:stretch>
        </p:blipFill>
        <p:spPr>
          <a:xfrm>
            <a:off x="7493556" y="5190411"/>
            <a:ext cx="91440" cy="1023938"/>
          </a:xfrm>
          <a:prstGeom prst="rect">
            <a:avLst/>
          </a:prstGeom>
        </p:spPr>
      </p:pic>
      <p:sp>
        <p:nvSpPr>
          <p:cNvPr id="17" name="Text 12"/>
          <p:cNvSpPr/>
          <p:nvPr/>
        </p:nvSpPr>
        <p:spPr>
          <a:xfrm>
            <a:off x="7766566" y="5371981"/>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E0D6DE"/>
                </a:solidFill>
                <a:latin typeface="Overpass Bold" pitchFamily="34" charset="0"/>
                <a:ea typeface="Overpass Bold" pitchFamily="34" charset="-122"/>
                <a:cs typeface="Overpass Bold" pitchFamily="34" charset="-120"/>
              </a:rPr>
              <a:t>Feature Expansion</a:t>
            </a:r>
            <a:endParaRPr lang="en-US" sz="1550" dirty="0"/>
          </a:p>
        </p:txBody>
      </p:sp>
      <p:sp>
        <p:nvSpPr>
          <p:cNvPr id="18" name="Text 13"/>
          <p:cNvSpPr/>
          <p:nvPr/>
        </p:nvSpPr>
        <p:spPr>
          <a:xfrm>
            <a:off x="7766566" y="5778698"/>
            <a:ext cx="5896094" cy="254079"/>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Overpass" pitchFamily="34" charset="0"/>
                <a:ea typeface="Overpass" pitchFamily="34" charset="-122"/>
                <a:cs typeface="Overpass" pitchFamily="34" charset="-120"/>
              </a:rPr>
              <a:t>Incorporate additional sensor types and environmental data</a:t>
            </a:r>
            <a:endParaRPr lang="en-US" sz="1250" dirty="0"/>
          </a:p>
        </p:txBody>
      </p:sp>
      <p:sp>
        <p:nvSpPr>
          <p:cNvPr id="19" name="Shape 14"/>
          <p:cNvSpPr/>
          <p:nvPr/>
        </p:nvSpPr>
        <p:spPr>
          <a:xfrm>
            <a:off x="7516416" y="6373058"/>
            <a:ext cx="6327815" cy="1023938"/>
          </a:xfrm>
          <a:prstGeom prst="roundRect">
            <a:avLst>
              <a:gd name="adj" fmla="val 10716"/>
            </a:avLst>
          </a:prstGeom>
          <a:solidFill>
            <a:srgbClr val="07070C">
              <a:alpha val="95000"/>
            </a:srgbClr>
          </a:solidFill>
          <a:ln w="22860">
            <a:solidFill>
              <a:srgbClr val="3F3F44"/>
            </a:solidFill>
            <a:prstDash val="solid"/>
          </a:ln>
          <a:effectLst>
            <a:outerShdw blurRad="237490" algn="bl" rotWithShape="0">
              <a:srgbClr val="FFFFFF">
                <a:alpha val="20000"/>
              </a:srgbClr>
            </a:outerShdw>
          </a:effectLst>
        </p:spPr>
      </p:sp>
      <p:pic>
        <p:nvPicPr>
          <p:cNvPr id="20" name="Image 3" descr="preencoded.png"/>
          <p:cNvPicPr>
            <a:picLocks noChangeAspect="1"/>
          </p:cNvPicPr>
          <p:nvPr/>
        </p:nvPicPr>
        <p:blipFill>
          <a:blip r:embed="rId4"/>
          <a:stretch>
            <a:fillRect/>
          </a:stretch>
        </p:blipFill>
        <p:spPr>
          <a:xfrm>
            <a:off x="7493556" y="6373058"/>
            <a:ext cx="91440" cy="1023938"/>
          </a:xfrm>
          <a:prstGeom prst="rect">
            <a:avLst/>
          </a:prstGeom>
        </p:spPr>
      </p:pic>
      <p:sp>
        <p:nvSpPr>
          <p:cNvPr id="21" name="Text 15"/>
          <p:cNvSpPr/>
          <p:nvPr/>
        </p:nvSpPr>
        <p:spPr>
          <a:xfrm>
            <a:off x="7766566" y="6554629"/>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E0D6DE"/>
                </a:solidFill>
                <a:latin typeface="Overpass Bold" pitchFamily="34" charset="0"/>
                <a:ea typeface="Overpass Bold" pitchFamily="34" charset="-122"/>
                <a:cs typeface="Overpass Bold" pitchFamily="34" charset="-120"/>
              </a:rPr>
              <a:t>Cloud Deployment</a:t>
            </a:r>
            <a:endParaRPr lang="en-US" sz="1550" dirty="0"/>
          </a:p>
        </p:txBody>
      </p:sp>
      <p:sp>
        <p:nvSpPr>
          <p:cNvPr id="22" name="Text 16"/>
          <p:cNvSpPr/>
          <p:nvPr/>
        </p:nvSpPr>
        <p:spPr>
          <a:xfrm>
            <a:off x="7766566" y="6961346"/>
            <a:ext cx="5896094" cy="254079"/>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Overpass" pitchFamily="34" charset="0"/>
                <a:ea typeface="Overpass" pitchFamily="34" charset="-122"/>
                <a:cs typeface="Overpass" pitchFamily="34" charset="-120"/>
              </a:rPr>
              <a:t>Real-time streaming with scalable cloud infrastructure</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7241" y="618530"/>
            <a:ext cx="11118175" cy="632579"/>
          </a:xfrm>
          <a:prstGeom prst="rect">
            <a:avLst/>
          </a:prstGeom>
          <a:noFill/>
          <a:ln/>
        </p:spPr>
        <p:txBody>
          <a:bodyPr wrap="none" lIns="0" tIns="0" rIns="0" bIns="0" rtlCol="0" anchor="t"/>
          <a:lstStyle/>
          <a:p>
            <a:pPr marL="0" indent="0" algn="l">
              <a:lnSpc>
                <a:spcPts val="4950"/>
              </a:lnSpc>
              <a:buNone/>
            </a:pPr>
            <a:r>
              <a:rPr lang="en-US" sz="3950" b="1" dirty="0">
                <a:solidFill>
                  <a:srgbClr val="97B8FF"/>
                </a:solidFill>
                <a:latin typeface="Overpass Bold" pitchFamily="34" charset="0"/>
                <a:ea typeface="Overpass Bold" pitchFamily="34" charset="-122"/>
                <a:cs typeface="Overpass Bold" pitchFamily="34" charset="-120"/>
              </a:rPr>
              <a:t>The Challenge: Unexpected Equipment Failures</a:t>
            </a:r>
            <a:endParaRPr lang="en-US" sz="3950" dirty="0"/>
          </a:p>
        </p:txBody>
      </p:sp>
      <p:pic>
        <p:nvPicPr>
          <p:cNvPr id="3" name="Image 0" descr="preencoded.png"/>
          <p:cNvPicPr>
            <a:picLocks noChangeAspect="1"/>
          </p:cNvPicPr>
          <p:nvPr/>
        </p:nvPicPr>
        <p:blipFill>
          <a:blip r:embed="rId3"/>
          <a:stretch>
            <a:fillRect/>
          </a:stretch>
        </p:blipFill>
        <p:spPr>
          <a:xfrm>
            <a:off x="787241" y="1782366"/>
            <a:ext cx="5652849" cy="5652849"/>
          </a:xfrm>
          <a:prstGeom prst="rect">
            <a:avLst/>
          </a:prstGeom>
        </p:spPr>
      </p:pic>
      <p:sp>
        <p:nvSpPr>
          <p:cNvPr id="4" name="Text 1"/>
          <p:cNvSpPr/>
          <p:nvPr/>
        </p:nvSpPr>
        <p:spPr>
          <a:xfrm>
            <a:off x="7569756" y="1757124"/>
            <a:ext cx="3036808" cy="379571"/>
          </a:xfrm>
          <a:prstGeom prst="rect">
            <a:avLst/>
          </a:prstGeom>
          <a:noFill/>
          <a:ln/>
        </p:spPr>
        <p:txBody>
          <a:bodyPr wrap="none" lIns="0" tIns="0" rIns="0" bIns="0" rtlCol="0" anchor="t"/>
          <a:lstStyle/>
          <a:p>
            <a:pPr marL="0" indent="0" algn="l">
              <a:lnSpc>
                <a:spcPts val="2950"/>
              </a:lnSpc>
              <a:buNone/>
            </a:pPr>
            <a:r>
              <a:rPr lang="en-US" sz="2350" b="1" dirty="0">
                <a:solidFill>
                  <a:srgbClr val="97B8FF"/>
                </a:solidFill>
                <a:latin typeface="Overpass Bold" pitchFamily="34" charset="0"/>
                <a:ea typeface="Overpass Bold" pitchFamily="34" charset="-122"/>
                <a:cs typeface="Overpass Bold" pitchFamily="34" charset="-120"/>
              </a:rPr>
              <a:t>Critical Pain Points</a:t>
            </a:r>
            <a:endParaRPr lang="en-US" sz="2350" dirty="0"/>
          </a:p>
        </p:txBody>
      </p:sp>
      <p:sp>
        <p:nvSpPr>
          <p:cNvPr id="5" name="Text 2"/>
          <p:cNvSpPr/>
          <p:nvPr/>
        </p:nvSpPr>
        <p:spPr>
          <a:xfrm>
            <a:off x="7569756" y="2339102"/>
            <a:ext cx="6281023" cy="647700"/>
          </a:xfrm>
          <a:prstGeom prst="rect">
            <a:avLst/>
          </a:prstGeom>
          <a:noFill/>
          <a:ln/>
        </p:spPr>
        <p:txBody>
          <a:bodyPr wrap="square" lIns="0" tIns="0" rIns="0" bIns="0" rtlCol="0" anchor="t"/>
          <a:lstStyle/>
          <a:p>
            <a:pPr marL="0" indent="0" algn="l">
              <a:lnSpc>
                <a:spcPts val="2550"/>
              </a:lnSpc>
              <a:buNone/>
            </a:pPr>
            <a:r>
              <a:rPr lang="en-US" sz="1550" dirty="0">
                <a:solidFill>
                  <a:srgbClr val="E0D6DE"/>
                </a:solidFill>
                <a:latin typeface="Overpass" pitchFamily="34" charset="0"/>
                <a:ea typeface="Overpass" pitchFamily="34" charset="-122"/>
                <a:cs typeface="Overpass" pitchFamily="34" charset="-120"/>
              </a:rPr>
              <a:t>Industries worldwide struggle with unexpected equipment failures that cascade into significant operational challenges.</a:t>
            </a:r>
            <a:endParaRPr lang="en-US" sz="1550" dirty="0"/>
          </a:p>
        </p:txBody>
      </p:sp>
      <p:sp>
        <p:nvSpPr>
          <p:cNvPr id="6" name="Text 3"/>
          <p:cNvSpPr/>
          <p:nvPr/>
        </p:nvSpPr>
        <p:spPr>
          <a:xfrm>
            <a:off x="7569756" y="3168967"/>
            <a:ext cx="6281023" cy="323850"/>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E0D6DE"/>
                </a:solidFill>
                <a:latin typeface="Overpass" pitchFamily="34" charset="0"/>
                <a:ea typeface="Overpass" pitchFamily="34" charset="-122"/>
                <a:cs typeface="Overpass" pitchFamily="34" charset="-120"/>
              </a:rPr>
              <a:t>Unplanned downtime halts production lines</a:t>
            </a:r>
            <a:endParaRPr lang="en-US" sz="1550" dirty="0"/>
          </a:p>
        </p:txBody>
      </p:sp>
      <p:sp>
        <p:nvSpPr>
          <p:cNvPr id="7" name="Text 4"/>
          <p:cNvSpPr/>
          <p:nvPr/>
        </p:nvSpPr>
        <p:spPr>
          <a:xfrm>
            <a:off x="7569756" y="3563660"/>
            <a:ext cx="6281023" cy="323850"/>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E0D6DE"/>
                </a:solidFill>
                <a:latin typeface="Overpass" pitchFamily="34" charset="0"/>
                <a:ea typeface="Overpass" pitchFamily="34" charset="-122"/>
                <a:cs typeface="Overpass" pitchFamily="34" charset="-120"/>
              </a:rPr>
              <a:t>Emergency repairs drive up maintenance costs</a:t>
            </a:r>
            <a:endParaRPr lang="en-US" sz="1550" dirty="0"/>
          </a:p>
        </p:txBody>
      </p:sp>
      <p:sp>
        <p:nvSpPr>
          <p:cNvPr id="8" name="Text 5"/>
          <p:cNvSpPr/>
          <p:nvPr/>
        </p:nvSpPr>
        <p:spPr>
          <a:xfrm>
            <a:off x="7569756" y="3958352"/>
            <a:ext cx="6281023" cy="323850"/>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E0D6DE"/>
                </a:solidFill>
                <a:latin typeface="Overpass" pitchFamily="34" charset="0"/>
                <a:ea typeface="Overpass" pitchFamily="34" charset="-122"/>
                <a:cs typeface="Overpass" pitchFamily="34" charset="-120"/>
              </a:rPr>
              <a:t>Safety risks endanger personnel and assets</a:t>
            </a:r>
            <a:endParaRPr lang="en-US" sz="1550" dirty="0"/>
          </a:p>
        </p:txBody>
      </p:sp>
      <p:sp>
        <p:nvSpPr>
          <p:cNvPr id="9" name="Text 6"/>
          <p:cNvSpPr/>
          <p:nvPr/>
        </p:nvSpPr>
        <p:spPr>
          <a:xfrm>
            <a:off x="7569756" y="4353044"/>
            <a:ext cx="6281023" cy="323850"/>
          </a:xfrm>
          <a:prstGeom prst="rect">
            <a:avLst/>
          </a:prstGeom>
          <a:noFill/>
          <a:ln/>
        </p:spPr>
        <p:txBody>
          <a:bodyPr wrap="none" lIns="0" tIns="0" rIns="0" bIns="0" rtlCol="0" anchor="t"/>
          <a:lstStyle/>
          <a:p>
            <a:pPr marL="342900" indent="-342900" algn="l">
              <a:lnSpc>
                <a:spcPts val="2550"/>
              </a:lnSpc>
              <a:buSzPct val="100000"/>
              <a:buChar char="•"/>
            </a:pPr>
            <a:r>
              <a:rPr lang="en-US" sz="1550" dirty="0">
                <a:solidFill>
                  <a:srgbClr val="E0D6DE"/>
                </a:solidFill>
                <a:latin typeface="Overpass" pitchFamily="34" charset="0"/>
                <a:ea typeface="Overpass" pitchFamily="34" charset="-122"/>
                <a:cs typeface="Overpass" pitchFamily="34" charset="-120"/>
              </a:rPr>
              <a:t>Revenue loss from operational disruptions</a:t>
            </a:r>
            <a:endParaRPr lang="en-US" sz="1550" dirty="0"/>
          </a:p>
        </p:txBody>
      </p:sp>
      <p:sp>
        <p:nvSpPr>
          <p:cNvPr id="10" name="Text 7"/>
          <p:cNvSpPr/>
          <p:nvPr/>
        </p:nvSpPr>
        <p:spPr>
          <a:xfrm>
            <a:off x="7569756" y="4859060"/>
            <a:ext cx="6281023" cy="647700"/>
          </a:xfrm>
          <a:prstGeom prst="rect">
            <a:avLst/>
          </a:prstGeom>
          <a:noFill/>
          <a:ln/>
        </p:spPr>
        <p:txBody>
          <a:bodyPr wrap="square" lIns="0" tIns="0" rIns="0" bIns="0" rtlCol="0" anchor="t"/>
          <a:lstStyle/>
          <a:p>
            <a:pPr marL="0" indent="0" algn="l">
              <a:lnSpc>
                <a:spcPts val="2550"/>
              </a:lnSpc>
              <a:buNone/>
            </a:pPr>
            <a:r>
              <a:rPr lang="en-US" sz="1550" dirty="0">
                <a:solidFill>
                  <a:srgbClr val="E0D6DE"/>
                </a:solidFill>
                <a:latin typeface="Overpass" pitchFamily="34" charset="0"/>
                <a:ea typeface="Overpass" pitchFamily="34" charset="-122"/>
                <a:cs typeface="Overpass" pitchFamily="34" charset="-120"/>
              </a:rPr>
              <a:t>Traditional reactive maintenance is no longer sustainable in competitive markets.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54505"/>
            <a:ext cx="12796957"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Overpass Bold" pitchFamily="34" charset="0"/>
                <a:ea typeface="Overpass Bold" pitchFamily="34" charset="-122"/>
                <a:cs typeface="Overpass Bold" pitchFamily="34" charset="-120"/>
              </a:rPr>
              <a:t>The Solution: AI-Powered Predictive Intelligence</a:t>
            </a:r>
            <a:endParaRPr lang="en-US" sz="4450" dirty="0"/>
          </a:p>
        </p:txBody>
      </p:sp>
      <p:sp>
        <p:nvSpPr>
          <p:cNvPr id="3" name="Shape 1"/>
          <p:cNvSpPr/>
          <p:nvPr/>
        </p:nvSpPr>
        <p:spPr>
          <a:xfrm>
            <a:off x="793790" y="2916912"/>
            <a:ext cx="4196358" cy="2940010"/>
          </a:xfrm>
          <a:prstGeom prst="roundRect">
            <a:avLst>
              <a:gd name="adj" fmla="val 6944"/>
            </a:avLst>
          </a:prstGeom>
          <a:solidFill>
            <a:srgbClr val="07070C"/>
          </a:solidFill>
          <a:ln/>
          <a:effectLst>
            <a:outerShdw blurRad="339090" algn="bl" rotWithShape="0">
              <a:srgbClr val="FFFFFF">
                <a:alpha val="20000"/>
              </a:srgbClr>
            </a:outerShdw>
          </a:effectLst>
        </p:spPr>
      </p:sp>
      <p:pic>
        <p:nvPicPr>
          <p:cNvPr id="4" name="Image 0" descr="preencoded.png"/>
          <p:cNvPicPr>
            <a:picLocks noChangeAspect="1"/>
          </p:cNvPicPr>
          <p:nvPr/>
        </p:nvPicPr>
        <p:blipFill>
          <a:blip r:embed="rId3"/>
          <a:stretch>
            <a:fillRect/>
          </a:stretch>
        </p:blipFill>
        <p:spPr>
          <a:xfrm>
            <a:off x="1020604" y="3143726"/>
            <a:ext cx="680442" cy="680442"/>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7770" y="3330773"/>
            <a:ext cx="306110" cy="306110"/>
          </a:xfrm>
          <a:prstGeom prst="rect">
            <a:avLst/>
          </a:prstGeom>
        </p:spPr>
      </p:pic>
      <p:sp>
        <p:nvSpPr>
          <p:cNvPr id="6" name="Text 2"/>
          <p:cNvSpPr/>
          <p:nvPr/>
        </p:nvSpPr>
        <p:spPr>
          <a:xfrm>
            <a:off x="1020604" y="4050983"/>
            <a:ext cx="3021806"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Overpass Bold" pitchFamily="34" charset="0"/>
                <a:ea typeface="Overpass Bold" pitchFamily="34" charset="-122"/>
                <a:cs typeface="Overpass Bold" pitchFamily="34" charset="-120"/>
              </a:rPr>
              <a:t>Early Failure Detection</a:t>
            </a:r>
            <a:endParaRPr lang="en-US" sz="2200" dirty="0"/>
          </a:p>
        </p:txBody>
      </p:sp>
      <p:sp>
        <p:nvSpPr>
          <p:cNvPr id="7" name="Text 3"/>
          <p:cNvSpPr/>
          <p:nvPr/>
        </p:nvSpPr>
        <p:spPr>
          <a:xfrm>
            <a:off x="1020604" y="4541401"/>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Overpass" pitchFamily="34" charset="0"/>
                <a:ea typeface="Overpass" pitchFamily="34" charset="-122"/>
                <a:cs typeface="Overpass" pitchFamily="34" charset="-120"/>
              </a:rPr>
              <a:t>Machine learning algorithms analyze sensor patterns to predict failures before they occur</a:t>
            </a:r>
            <a:endParaRPr lang="en-US" sz="1750" dirty="0"/>
          </a:p>
        </p:txBody>
      </p:sp>
      <p:sp>
        <p:nvSpPr>
          <p:cNvPr id="8" name="Shape 4"/>
          <p:cNvSpPr/>
          <p:nvPr/>
        </p:nvSpPr>
        <p:spPr>
          <a:xfrm>
            <a:off x="5216962" y="2916912"/>
            <a:ext cx="4196358" cy="2940010"/>
          </a:xfrm>
          <a:prstGeom prst="roundRect">
            <a:avLst>
              <a:gd name="adj" fmla="val 6944"/>
            </a:avLst>
          </a:prstGeom>
          <a:solidFill>
            <a:srgbClr val="07070C"/>
          </a:solidFill>
          <a:ln/>
          <a:effectLst>
            <a:outerShdw blurRad="339090" algn="bl" rotWithShape="0">
              <a:srgbClr val="FFFFFF">
                <a:alpha val="20000"/>
              </a:srgbClr>
            </a:outerShdw>
          </a:effectLst>
        </p:spPr>
      </p:sp>
      <p:pic>
        <p:nvPicPr>
          <p:cNvPr id="9" name="Image 2" descr="preencoded.png"/>
          <p:cNvPicPr>
            <a:picLocks noChangeAspect="1"/>
          </p:cNvPicPr>
          <p:nvPr/>
        </p:nvPicPr>
        <p:blipFill>
          <a:blip r:embed="rId6"/>
          <a:stretch>
            <a:fillRect/>
          </a:stretch>
        </p:blipFill>
        <p:spPr>
          <a:xfrm>
            <a:off x="5443776" y="3143726"/>
            <a:ext cx="680442" cy="680442"/>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0942" y="3330773"/>
            <a:ext cx="306110" cy="306110"/>
          </a:xfrm>
          <a:prstGeom prst="rect">
            <a:avLst/>
          </a:prstGeom>
        </p:spPr>
      </p:pic>
      <p:sp>
        <p:nvSpPr>
          <p:cNvPr id="11" name="Text 5"/>
          <p:cNvSpPr/>
          <p:nvPr/>
        </p:nvSpPr>
        <p:spPr>
          <a:xfrm>
            <a:off x="5443776" y="4050983"/>
            <a:ext cx="2848094"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Overpass Bold" pitchFamily="34" charset="0"/>
                <a:ea typeface="Overpass Bold" pitchFamily="34" charset="-122"/>
                <a:cs typeface="Overpass Bold" pitchFamily="34" charset="-120"/>
              </a:rPr>
              <a:t>Real-Time Monitoring</a:t>
            </a:r>
            <a:endParaRPr lang="en-US" sz="2200" dirty="0"/>
          </a:p>
        </p:txBody>
      </p:sp>
      <p:sp>
        <p:nvSpPr>
          <p:cNvPr id="12" name="Text 6"/>
          <p:cNvSpPr/>
          <p:nvPr/>
        </p:nvSpPr>
        <p:spPr>
          <a:xfrm>
            <a:off x="5443776" y="4541401"/>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Overpass" pitchFamily="34" charset="0"/>
                <a:ea typeface="Overpass" pitchFamily="34" charset="-122"/>
                <a:cs typeface="Overpass" pitchFamily="34" charset="-120"/>
              </a:rPr>
              <a:t>Continuous analysis of time-series sensor data enables accurate, actionable alerts</a:t>
            </a:r>
            <a:endParaRPr lang="en-US" sz="1750" dirty="0"/>
          </a:p>
        </p:txBody>
      </p:sp>
      <p:sp>
        <p:nvSpPr>
          <p:cNvPr id="13" name="Shape 7"/>
          <p:cNvSpPr/>
          <p:nvPr/>
        </p:nvSpPr>
        <p:spPr>
          <a:xfrm>
            <a:off x="9640133" y="2916912"/>
            <a:ext cx="4196358" cy="2940010"/>
          </a:xfrm>
          <a:prstGeom prst="roundRect">
            <a:avLst>
              <a:gd name="adj" fmla="val 6944"/>
            </a:avLst>
          </a:prstGeom>
          <a:solidFill>
            <a:srgbClr val="07070C"/>
          </a:solidFill>
          <a:ln/>
          <a:effectLst>
            <a:outerShdw blurRad="339090" algn="bl" rotWithShape="0">
              <a:srgbClr val="FFFFFF">
                <a:alpha val="20000"/>
              </a:srgbClr>
            </a:outerShdw>
          </a:effectLst>
        </p:spPr>
      </p:sp>
      <p:pic>
        <p:nvPicPr>
          <p:cNvPr id="14" name="Image 4" descr="preencoded.png"/>
          <p:cNvPicPr>
            <a:picLocks noChangeAspect="1"/>
          </p:cNvPicPr>
          <p:nvPr/>
        </p:nvPicPr>
        <p:blipFill>
          <a:blip r:embed="rId9"/>
          <a:stretch>
            <a:fillRect/>
          </a:stretch>
        </p:blipFill>
        <p:spPr>
          <a:xfrm>
            <a:off x="9866948" y="3143726"/>
            <a:ext cx="680442" cy="680442"/>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54114" y="3330773"/>
            <a:ext cx="306110" cy="306110"/>
          </a:xfrm>
          <a:prstGeom prst="rect">
            <a:avLst/>
          </a:prstGeom>
        </p:spPr>
      </p:pic>
      <p:sp>
        <p:nvSpPr>
          <p:cNvPr id="16" name="Text 8"/>
          <p:cNvSpPr/>
          <p:nvPr/>
        </p:nvSpPr>
        <p:spPr>
          <a:xfrm>
            <a:off x="9866948" y="4050983"/>
            <a:ext cx="304097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Overpass Bold" pitchFamily="34" charset="0"/>
                <a:ea typeface="Overpass Bold" pitchFamily="34" charset="-122"/>
                <a:cs typeface="Overpass Bold" pitchFamily="34" charset="-120"/>
              </a:rPr>
              <a:t>Proactive Maintenance</a:t>
            </a:r>
            <a:endParaRPr lang="en-US" sz="2200" dirty="0"/>
          </a:p>
        </p:txBody>
      </p:sp>
      <p:sp>
        <p:nvSpPr>
          <p:cNvPr id="17" name="Text 9"/>
          <p:cNvSpPr/>
          <p:nvPr/>
        </p:nvSpPr>
        <p:spPr>
          <a:xfrm>
            <a:off x="9866948" y="4541401"/>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Overpass" pitchFamily="34" charset="0"/>
                <a:ea typeface="Overpass" pitchFamily="34" charset="-122"/>
                <a:cs typeface="Overpass" pitchFamily="34" charset="-120"/>
              </a:rPr>
              <a:t>Transform from reactive repairs to scheduled interventions, reducing costs and risks</a:t>
            </a:r>
            <a:endParaRPr lang="en-US" sz="1750" dirty="0"/>
          </a:p>
        </p:txBody>
      </p:sp>
      <p:sp>
        <p:nvSpPr>
          <p:cNvPr id="18" name="Text 10"/>
          <p:cNvSpPr/>
          <p:nvPr/>
        </p:nvSpPr>
        <p:spPr>
          <a:xfrm>
            <a:off x="793790" y="611207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Overpass" pitchFamily="34" charset="0"/>
                <a:ea typeface="Overpass" pitchFamily="34" charset="-122"/>
                <a:cs typeface="Overpass" pitchFamily="34" charset="-120"/>
              </a:rPr>
              <a:t>PrognosAI leverages advanced neural networks to deliver predictive maintenance that keeps operations running smoothly.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87837"/>
            <a:ext cx="5387102" cy="673418"/>
          </a:xfrm>
          <a:prstGeom prst="rect">
            <a:avLst/>
          </a:prstGeom>
          <a:noFill/>
          <a:ln/>
        </p:spPr>
        <p:txBody>
          <a:bodyPr wrap="none" lIns="0" tIns="0" rIns="0" bIns="0" rtlCol="0" anchor="t"/>
          <a:lstStyle/>
          <a:p>
            <a:pPr marL="0" indent="0" algn="l">
              <a:lnSpc>
                <a:spcPts val="5300"/>
              </a:lnSpc>
              <a:buNone/>
            </a:pPr>
            <a:r>
              <a:rPr lang="en-US" sz="4200" b="1" dirty="0">
                <a:solidFill>
                  <a:srgbClr val="97B8FF"/>
                </a:solidFill>
                <a:latin typeface="Overpass Bold" pitchFamily="34" charset="0"/>
                <a:ea typeface="Overpass Bold" pitchFamily="34" charset="-122"/>
                <a:cs typeface="Overpass Bold" pitchFamily="34" charset="-120"/>
              </a:rPr>
              <a:t>Project Roadmap</a:t>
            </a:r>
            <a:endParaRPr lang="en-US" sz="4200" dirty="0"/>
          </a:p>
        </p:txBody>
      </p:sp>
      <p:sp>
        <p:nvSpPr>
          <p:cNvPr id="3" name="Text 1"/>
          <p:cNvSpPr/>
          <p:nvPr/>
        </p:nvSpPr>
        <p:spPr>
          <a:xfrm>
            <a:off x="793790" y="1892141"/>
            <a:ext cx="215384" cy="269319"/>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Overpass Light" pitchFamily="34" charset="0"/>
                <a:ea typeface="Overpass Light" pitchFamily="34" charset="-122"/>
                <a:cs typeface="Overpass Light" pitchFamily="34" charset="-120"/>
              </a:rPr>
              <a:t>01</a:t>
            </a:r>
            <a:endParaRPr lang="en-US" sz="1650" dirty="0"/>
          </a:p>
        </p:txBody>
      </p:sp>
      <p:pic>
        <p:nvPicPr>
          <p:cNvPr id="4" name="Image 0" descr="preencoded.png"/>
          <p:cNvPicPr>
            <a:picLocks noChangeAspect="1"/>
          </p:cNvPicPr>
          <p:nvPr/>
        </p:nvPicPr>
        <p:blipFill>
          <a:blip r:embed="rId3"/>
          <a:stretch>
            <a:fillRect/>
          </a:stretch>
        </p:blipFill>
        <p:spPr>
          <a:xfrm>
            <a:off x="793790" y="2227778"/>
            <a:ext cx="6413659" cy="30480"/>
          </a:xfrm>
          <a:prstGeom prst="rect">
            <a:avLst/>
          </a:prstGeom>
        </p:spPr>
      </p:pic>
      <p:sp>
        <p:nvSpPr>
          <p:cNvPr id="5" name="Text 2"/>
          <p:cNvSpPr/>
          <p:nvPr/>
        </p:nvSpPr>
        <p:spPr>
          <a:xfrm>
            <a:off x="793790" y="2396371"/>
            <a:ext cx="3178254" cy="336590"/>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Overpass Bold" pitchFamily="34" charset="0"/>
                <a:ea typeface="Overpass Bold" pitchFamily="34" charset="-122"/>
                <a:cs typeface="Overpass Bold" pitchFamily="34" charset="-120"/>
              </a:rPr>
              <a:t>ML Pipeline Development</a:t>
            </a:r>
            <a:endParaRPr lang="en-US" sz="2100" dirty="0"/>
          </a:p>
        </p:txBody>
      </p:sp>
      <p:sp>
        <p:nvSpPr>
          <p:cNvPr id="6" name="Text 3"/>
          <p:cNvSpPr/>
          <p:nvPr/>
        </p:nvSpPr>
        <p:spPr>
          <a:xfrm>
            <a:off x="793790" y="2862143"/>
            <a:ext cx="6413659" cy="689610"/>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Overpass" pitchFamily="34" charset="0"/>
                <a:ea typeface="Overpass" pitchFamily="34" charset="-122"/>
                <a:cs typeface="Overpass" pitchFamily="34" charset="-120"/>
              </a:rPr>
              <a:t>Build comprehensive machine learning infrastructure from data ingestion to model deployment</a:t>
            </a:r>
            <a:endParaRPr lang="en-US" sz="1650" dirty="0"/>
          </a:p>
        </p:txBody>
      </p:sp>
      <p:sp>
        <p:nvSpPr>
          <p:cNvPr id="7" name="Text 4"/>
          <p:cNvSpPr/>
          <p:nvPr/>
        </p:nvSpPr>
        <p:spPr>
          <a:xfrm>
            <a:off x="7422833" y="1892141"/>
            <a:ext cx="215384" cy="269319"/>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Overpass Light" pitchFamily="34" charset="0"/>
                <a:ea typeface="Overpass Light" pitchFamily="34" charset="-122"/>
                <a:cs typeface="Overpass Light" pitchFamily="34" charset="-120"/>
              </a:rPr>
              <a:t>02</a:t>
            </a:r>
            <a:endParaRPr lang="en-US" sz="1650" dirty="0"/>
          </a:p>
        </p:txBody>
      </p:sp>
      <p:pic>
        <p:nvPicPr>
          <p:cNvPr id="8" name="Image 1" descr="preencoded.png"/>
          <p:cNvPicPr>
            <a:picLocks noChangeAspect="1"/>
          </p:cNvPicPr>
          <p:nvPr/>
        </p:nvPicPr>
        <p:blipFill>
          <a:blip r:embed="rId3"/>
          <a:stretch>
            <a:fillRect/>
          </a:stretch>
        </p:blipFill>
        <p:spPr>
          <a:xfrm>
            <a:off x="7422833" y="2227778"/>
            <a:ext cx="6413778" cy="30480"/>
          </a:xfrm>
          <a:prstGeom prst="rect">
            <a:avLst/>
          </a:prstGeom>
        </p:spPr>
      </p:pic>
      <p:sp>
        <p:nvSpPr>
          <p:cNvPr id="9" name="Text 5"/>
          <p:cNvSpPr/>
          <p:nvPr/>
        </p:nvSpPr>
        <p:spPr>
          <a:xfrm>
            <a:off x="7422833" y="2396371"/>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Overpass Bold" pitchFamily="34" charset="0"/>
                <a:ea typeface="Overpass Bold" pitchFamily="34" charset="-122"/>
                <a:cs typeface="Overpass Bold" pitchFamily="34" charset="-120"/>
              </a:rPr>
              <a:t>Data Preprocessing</a:t>
            </a:r>
            <a:endParaRPr lang="en-US" sz="2100" dirty="0"/>
          </a:p>
        </p:txBody>
      </p:sp>
      <p:sp>
        <p:nvSpPr>
          <p:cNvPr id="10" name="Text 6"/>
          <p:cNvSpPr/>
          <p:nvPr/>
        </p:nvSpPr>
        <p:spPr>
          <a:xfrm>
            <a:off x="7422833" y="2862143"/>
            <a:ext cx="6413778" cy="689610"/>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Overpass" pitchFamily="34" charset="0"/>
                <a:ea typeface="Overpass" pitchFamily="34" charset="-122"/>
                <a:cs typeface="Overpass" pitchFamily="34" charset="-120"/>
              </a:rPr>
              <a:t>Clean and transform sensor data to ensure model accuracy and reliability</a:t>
            </a:r>
            <a:endParaRPr lang="en-US" sz="1650" dirty="0"/>
          </a:p>
        </p:txBody>
      </p:sp>
      <p:sp>
        <p:nvSpPr>
          <p:cNvPr id="11" name="Text 7"/>
          <p:cNvSpPr/>
          <p:nvPr/>
        </p:nvSpPr>
        <p:spPr>
          <a:xfrm>
            <a:off x="793790" y="3928705"/>
            <a:ext cx="215384" cy="269319"/>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Overpass Light" pitchFamily="34" charset="0"/>
                <a:ea typeface="Overpass Light" pitchFamily="34" charset="-122"/>
                <a:cs typeface="Overpass Light" pitchFamily="34" charset="-120"/>
              </a:rPr>
              <a:t>03</a:t>
            </a:r>
            <a:endParaRPr lang="en-US" sz="1650" dirty="0"/>
          </a:p>
        </p:txBody>
      </p:sp>
      <p:pic>
        <p:nvPicPr>
          <p:cNvPr id="12" name="Image 2" descr="preencoded.png"/>
          <p:cNvPicPr>
            <a:picLocks noChangeAspect="1"/>
          </p:cNvPicPr>
          <p:nvPr/>
        </p:nvPicPr>
        <p:blipFill>
          <a:blip r:embed="rId3"/>
          <a:stretch>
            <a:fillRect/>
          </a:stretch>
        </p:blipFill>
        <p:spPr>
          <a:xfrm>
            <a:off x="793790" y="4242911"/>
            <a:ext cx="6413659" cy="30480"/>
          </a:xfrm>
          <a:prstGeom prst="rect">
            <a:avLst/>
          </a:prstGeom>
        </p:spPr>
      </p:pic>
      <p:sp>
        <p:nvSpPr>
          <p:cNvPr id="13" name="Text 8"/>
          <p:cNvSpPr/>
          <p:nvPr/>
        </p:nvSpPr>
        <p:spPr>
          <a:xfrm>
            <a:off x="793790" y="4432935"/>
            <a:ext cx="3060978" cy="336590"/>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Overpass Bold" pitchFamily="34" charset="0"/>
                <a:ea typeface="Overpass Bold" pitchFamily="34" charset="-122"/>
                <a:cs typeface="Overpass Bold" pitchFamily="34" charset="-120"/>
              </a:rPr>
              <a:t>Neural Network Training</a:t>
            </a:r>
            <a:endParaRPr lang="en-US" sz="2100" dirty="0"/>
          </a:p>
        </p:txBody>
      </p:sp>
      <p:sp>
        <p:nvSpPr>
          <p:cNvPr id="14" name="Text 9"/>
          <p:cNvSpPr/>
          <p:nvPr/>
        </p:nvSpPr>
        <p:spPr>
          <a:xfrm>
            <a:off x="793790" y="4898708"/>
            <a:ext cx="6413659"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Overpass" pitchFamily="34" charset="0"/>
                <a:ea typeface="Overpass" pitchFamily="34" charset="-122"/>
                <a:cs typeface="Overpass" pitchFamily="34" charset="-120"/>
              </a:rPr>
              <a:t>Develop and optimize deep learning models for failure prediction</a:t>
            </a:r>
            <a:endParaRPr lang="en-US" sz="1650" dirty="0"/>
          </a:p>
        </p:txBody>
      </p:sp>
      <p:sp>
        <p:nvSpPr>
          <p:cNvPr id="15" name="Text 10"/>
          <p:cNvSpPr/>
          <p:nvPr/>
        </p:nvSpPr>
        <p:spPr>
          <a:xfrm>
            <a:off x="7422833" y="3928705"/>
            <a:ext cx="215384" cy="269319"/>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Overpass Light" pitchFamily="34" charset="0"/>
                <a:ea typeface="Overpass Light" pitchFamily="34" charset="-122"/>
                <a:cs typeface="Overpass Light" pitchFamily="34" charset="-120"/>
              </a:rPr>
              <a:t>04</a:t>
            </a:r>
            <a:endParaRPr lang="en-US" sz="1650" dirty="0"/>
          </a:p>
        </p:txBody>
      </p:sp>
      <p:pic>
        <p:nvPicPr>
          <p:cNvPr id="16" name="Image 3" descr="preencoded.png"/>
          <p:cNvPicPr>
            <a:picLocks noChangeAspect="1"/>
          </p:cNvPicPr>
          <p:nvPr/>
        </p:nvPicPr>
        <p:blipFill>
          <a:blip r:embed="rId3"/>
          <a:stretch>
            <a:fillRect/>
          </a:stretch>
        </p:blipFill>
        <p:spPr>
          <a:xfrm>
            <a:off x="7422833" y="4242911"/>
            <a:ext cx="6413778" cy="30480"/>
          </a:xfrm>
          <a:prstGeom prst="rect">
            <a:avLst/>
          </a:prstGeom>
        </p:spPr>
      </p:pic>
      <p:sp>
        <p:nvSpPr>
          <p:cNvPr id="17" name="Text 11"/>
          <p:cNvSpPr/>
          <p:nvPr/>
        </p:nvSpPr>
        <p:spPr>
          <a:xfrm>
            <a:off x="7422833" y="4432935"/>
            <a:ext cx="2702243" cy="336590"/>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Overpass Bold" pitchFamily="34" charset="0"/>
                <a:ea typeface="Overpass Bold" pitchFamily="34" charset="-122"/>
                <a:cs typeface="Overpass Bold" pitchFamily="34" charset="-120"/>
              </a:rPr>
              <a:t>Evaluation &amp; Analysis</a:t>
            </a:r>
            <a:endParaRPr lang="en-US" sz="2100" dirty="0"/>
          </a:p>
        </p:txBody>
      </p:sp>
      <p:sp>
        <p:nvSpPr>
          <p:cNvPr id="18" name="Text 12"/>
          <p:cNvSpPr/>
          <p:nvPr/>
        </p:nvSpPr>
        <p:spPr>
          <a:xfrm>
            <a:off x="7422833" y="4898708"/>
            <a:ext cx="6413778" cy="689610"/>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Overpass" pitchFamily="34" charset="0"/>
                <a:ea typeface="Overpass" pitchFamily="34" charset="-122"/>
                <a:cs typeface="Overpass" pitchFamily="34" charset="-120"/>
              </a:rPr>
              <a:t>Perform rigorous testing including bias analysis and performance metrics</a:t>
            </a:r>
            <a:endParaRPr lang="en-US" sz="1650" dirty="0"/>
          </a:p>
        </p:txBody>
      </p:sp>
      <p:sp>
        <p:nvSpPr>
          <p:cNvPr id="19" name="Text 13"/>
          <p:cNvSpPr/>
          <p:nvPr/>
        </p:nvSpPr>
        <p:spPr>
          <a:xfrm>
            <a:off x="793790" y="5965269"/>
            <a:ext cx="215384" cy="269319"/>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Overpass Light" pitchFamily="34" charset="0"/>
                <a:ea typeface="Overpass Light" pitchFamily="34" charset="-122"/>
                <a:cs typeface="Overpass Light" pitchFamily="34" charset="-120"/>
              </a:rPr>
              <a:t>05</a:t>
            </a:r>
            <a:endParaRPr lang="en-US" sz="1650" dirty="0"/>
          </a:p>
        </p:txBody>
      </p:sp>
      <p:pic>
        <p:nvPicPr>
          <p:cNvPr id="20" name="Image 4" descr="preencoded.png"/>
          <p:cNvPicPr>
            <a:picLocks noChangeAspect="1"/>
          </p:cNvPicPr>
          <p:nvPr/>
        </p:nvPicPr>
        <p:blipFill>
          <a:blip r:embed="rId3"/>
          <a:stretch>
            <a:fillRect/>
          </a:stretch>
        </p:blipFill>
        <p:spPr>
          <a:xfrm>
            <a:off x="793790" y="6257925"/>
            <a:ext cx="6413659" cy="30480"/>
          </a:xfrm>
          <a:prstGeom prst="rect">
            <a:avLst/>
          </a:prstGeom>
        </p:spPr>
      </p:pic>
      <p:sp>
        <p:nvSpPr>
          <p:cNvPr id="21" name="Text 14"/>
          <p:cNvSpPr/>
          <p:nvPr/>
        </p:nvSpPr>
        <p:spPr>
          <a:xfrm>
            <a:off x="793790" y="6469499"/>
            <a:ext cx="3088005" cy="336590"/>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Overpass Bold" pitchFamily="34" charset="0"/>
                <a:ea typeface="Overpass Bold" pitchFamily="34" charset="-122"/>
                <a:cs typeface="Overpass Bold" pitchFamily="34" charset="-120"/>
              </a:rPr>
              <a:t>Alert System Integration</a:t>
            </a:r>
            <a:endParaRPr lang="en-US" sz="2100" dirty="0"/>
          </a:p>
        </p:txBody>
      </p:sp>
      <p:sp>
        <p:nvSpPr>
          <p:cNvPr id="22" name="Text 15"/>
          <p:cNvSpPr/>
          <p:nvPr/>
        </p:nvSpPr>
        <p:spPr>
          <a:xfrm>
            <a:off x="793790" y="6935272"/>
            <a:ext cx="6413659"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Overpass" pitchFamily="34" charset="0"/>
                <a:ea typeface="Overpass" pitchFamily="34" charset="-122"/>
                <a:cs typeface="Overpass" pitchFamily="34" charset="-120"/>
              </a:rPr>
              <a:t>Generate intelligent alerts based on configurable thresholds</a:t>
            </a:r>
            <a:endParaRPr lang="en-US" sz="1650" dirty="0"/>
          </a:p>
        </p:txBody>
      </p:sp>
      <p:sp>
        <p:nvSpPr>
          <p:cNvPr id="23" name="Text 16"/>
          <p:cNvSpPr/>
          <p:nvPr/>
        </p:nvSpPr>
        <p:spPr>
          <a:xfrm>
            <a:off x="7422833" y="5965269"/>
            <a:ext cx="215384" cy="269319"/>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Overpass Light" pitchFamily="34" charset="0"/>
                <a:ea typeface="Overpass Light" pitchFamily="34" charset="-122"/>
                <a:cs typeface="Overpass Light" pitchFamily="34" charset="-120"/>
              </a:rPr>
              <a:t>06</a:t>
            </a:r>
            <a:endParaRPr lang="en-US" sz="1650" dirty="0"/>
          </a:p>
        </p:txBody>
      </p:sp>
      <p:pic>
        <p:nvPicPr>
          <p:cNvPr id="24" name="Image 5" descr="preencoded.png"/>
          <p:cNvPicPr>
            <a:picLocks noChangeAspect="1"/>
          </p:cNvPicPr>
          <p:nvPr/>
        </p:nvPicPr>
        <p:blipFill>
          <a:blip r:embed="rId3"/>
          <a:stretch>
            <a:fillRect/>
          </a:stretch>
        </p:blipFill>
        <p:spPr>
          <a:xfrm>
            <a:off x="7422833" y="6257925"/>
            <a:ext cx="6413778" cy="30480"/>
          </a:xfrm>
          <a:prstGeom prst="rect">
            <a:avLst/>
          </a:prstGeom>
        </p:spPr>
      </p:pic>
      <p:sp>
        <p:nvSpPr>
          <p:cNvPr id="25" name="Text 17"/>
          <p:cNvSpPr/>
          <p:nvPr/>
        </p:nvSpPr>
        <p:spPr>
          <a:xfrm>
            <a:off x="7422833" y="6469499"/>
            <a:ext cx="2942034" cy="336590"/>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Overpass Bold" pitchFamily="34" charset="0"/>
                <a:ea typeface="Overpass Bold" pitchFamily="34" charset="-122"/>
                <a:cs typeface="Overpass Bold" pitchFamily="34" charset="-120"/>
              </a:rPr>
              <a:t>Dashboard Deployment</a:t>
            </a:r>
            <a:endParaRPr lang="en-US" sz="2100" dirty="0"/>
          </a:p>
        </p:txBody>
      </p:sp>
      <p:sp>
        <p:nvSpPr>
          <p:cNvPr id="26" name="Text 18"/>
          <p:cNvSpPr/>
          <p:nvPr/>
        </p:nvSpPr>
        <p:spPr>
          <a:xfrm>
            <a:off x="7422833" y="6935272"/>
            <a:ext cx="6413778"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Overpass" pitchFamily="34" charset="0"/>
                <a:ea typeface="Overpass" pitchFamily="34" charset="-122"/>
                <a:cs typeface="Overpass" pitchFamily="34" charset="-120"/>
              </a:rPr>
              <a:t>Deploy interactive Streamlit dashboard for real-time monitoring</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53584"/>
            <a:ext cx="8046720" cy="531614"/>
          </a:xfrm>
          <a:prstGeom prst="rect">
            <a:avLst/>
          </a:prstGeom>
          <a:noFill/>
          <a:ln/>
        </p:spPr>
        <p:txBody>
          <a:bodyPr wrap="none" lIns="0" tIns="0" rIns="0" bIns="0" rtlCol="0" anchor="t"/>
          <a:lstStyle/>
          <a:p>
            <a:pPr marL="0" indent="0" algn="l">
              <a:lnSpc>
                <a:spcPts val="4150"/>
              </a:lnSpc>
              <a:buNone/>
            </a:pPr>
            <a:r>
              <a:rPr lang="en-US" sz="3300" b="1" dirty="0">
                <a:solidFill>
                  <a:srgbClr val="97B8FF"/>
                </a:solidFill>
                <a:latin typeface="Overpass Bold" pitchFamily="34" charset="0"/>
                <a:ea typeface="Overpass Bold" pitchFamily="34" charset="-122"/>
                <a:cs typeface="Overpass Bold" pitchFamily="34" charset="-120"/>
              </a:rPr>
              <a:t>Milestone 1: Data Preparation Excellence</a:t>
            </a:r>
            <a:endParaRPr lang="en-US" sz="3300" dirty="0"/>
          </a:p>
        </p:txBody>
      </p:sp>
      <p:sp>
        <p:nvSpPr>
          <p:cNvPr id="3" name="Text 1"/>
          <p:cNvSpPr/>
          <p:nvPr/>
        </p:nvSpPr>
        <p:spPr>
          <a:xfrm>
            <a:off x="793790" y="2010370"/>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97B8FF"/>
                </a:solidFill>
                <a:latin typeface="Overpass Bold" pitchFamily="34" charset="0"/>
                <a:ea typeface="Overpass Bold" pitchFamily="34" charset="-122"/>
                <a:cs typeface="Overpass Bold" pitchFamily="34" charset="-120"/>
              </a:rPr>
              <a:t>Data Pipeline</a:t>
            </a:r>
            <a:endParaRPr lang="en-US" sz="2000" dirty="0"/>
          </a:p>
        </p:txBody>
      </p:sp>
      <p:pic>
        <p:nvPicPr>
          <p:cNvPr id="4" name="Image 0" descr="preencoded.png"/>
          <p:cNvPicPr>
            <a:picLocks noChangeAspect="1"/>
          </p:cNvPicPr>
          <p:nvPr/>
        </p:nvPicPr>
        <p:blipFill>
          <a:blip r:embed="rId3"/>
          <a:stretch>
            <a:fillRect/>
          </a:stretch>
        </p:blipFill>
        <p:spPr>
          <a:xfrm>
            <a:off x="793790" y="2520553"/>
            <a:ext cx="850583" cy="1320165"/>
          </a:xfrm>
          <a:prstGeom prst="rect">
            <a:avLst/>
          </a:prstGeom>
        </p:spPr>
      </p:pic>
      <p:sp>
        <p:nvSpPr>
          <p:cNvPr id="5" name="Text 2"/>
          <p:cNvSpPr/>
          <p:nvPr/>
        </p:nvSpPr>
        <p:spPr>
          <a:xfrm>
            <a:off x="1814393" y="2690574"/>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E0D6DE"/>
                </a:solidFill>
                <a:latin typeface="Overpass Bold" pitchFamily="34" charset="0"/>
                <a:ea typeface="Overpass Bold" pitchFamily="34" charset="-122"/>
                <a:cs typeface="Overpass Bold" pitchFamily="34" charset="-120"/>
              </a:rPr>
              <a:t>Load Data</a:t>
            </a:r>
            <a:endParaRPr lang="en-US" sz="1650" dirty="0"/>
          </a:p>
        </p:txBody>
      </p:sp>
      <p:sp>
        <p:nvSpPr>
          <p:cNvPr id="6" name="Text 3"/>
          <p:cNvSpPr/>
          <p:nvPr/>
        </p:nvSpPr>
        <p:spPr>
          <a:xfrm>
            <a:off x="1814393" y="3126343"/>
            <a:ext cx="3947398" cy="544354"/>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Import training and testing CSV files from sensor systems</a:t>
            </a:r>
            <a:endParaRPr lang="en-US" sz="1300" dirty="0"/>
          </a:p>
        </p:txBody>
      </p:sp>
      <p:pic>
        <p:nvPicPr>
          <p:cNvPr id="7" name="Image 1" descr="preencoded.png"/>
          <p:cNvPicPr>
            <a:picLocks noChangeAspect="1"/>
          </p:cNvPicPr>
          <p:nvPr/>
        </p:nvPicPr>
        <p:blipFill>
          <a:blip r:embed="rId4"/>
          <a:stretch>
            <a:fillRect/>
          </a:stretch>
        </p:blipFill>
        <p:spPr>
          <a:xfrm>
            <a:off x="793790" y="3840718"/>
            <a:ext cx="850583" cy="1047988"/>
          </a:xfrm>
          <a:prstGeom prst="rect">
            <a:avLst/>
          </a:prstGeom>
        </p:spPr>
      </p:pic>
      <p:sp>
        <p:nvSpPr>
          <p:cNvPr id="8" name="Text 4"/>
          <p:cNvSpPr/>
          <p:nvPr/>
        </p:nvSpPr>
        <p:spPr>
          <a:xfrm>
            <a:off x="1814393" y="4010739"/>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E0D6DE"/>
                </a:solidFill>
                <a:latin typeface="Overpass Bold" pitchFamily="34" charset="0"/>
                <a:ea typeface="Overpass Bold" pitchFamily="34" charset="-122"/>
                <a:cs typeface="Overpass Bold" pitchFamily="34" charset="-120"/>
              </a:rPr>
              <a:t>Quality Check</a:t>
            </a:r>
            <a:endParaRPr lang="en-US" sz="1650" dirty="0"/>
          </a:p>
        </p:txBody>
      </p:sp>
      <p:sp>
        <p:nvSpPr>
          <p:cNvPr id="9" name="Text 5"/>
          <p:cNvSpPr/>
          <p:nvPr/>
        </p:nvSpPr>
        <p:spPr>
          <a:xfrm>
            <a:off x="1814393" y="4446508"/>
            <a:ext cx="3947398"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Identify missing values and data anomalies</a:t>
            </a:r>
            <a:endParaRPr lang="en-US" sz="1300" dirty="0"/>
          </a:p>
        </p:txBody>
      </p:sp>
      <p:pic>
        <p:nvPicPr>
          <p:cNvPr id="10" name="Image 2" descr="preencoded.png"/>
          <p:cNvPicPr>
            <a:picLocks noChangeAspect="1"/>
          </p:cNvPicPr>
          <p:nvPr/>
        </p:nvPicPr>
        <p:blipFill>
          <a:blip r:embed="rId5"/>
          <a:stretch>
            <a:fillRect/>
          </a:stretch>
        </p:blipFill>
        <p:spPr>
          <a:xfrm>
            <a:off x="793790" y="4888706"/>
            <a:ext cx="850583" cy="1047988"/>
          </a:xfrm>
          <a:prstGeom prst="rect">
            <a:avLst/>
          </a:prstGeom>
        </p:spPr>
      </p:pic>
      <p:sp>
        <p:nvSpPr>
          <p:cNvPr id="11" name="Text 6"/>
          <p:cNvSpPr/>
          <p:nvPr/>
        </p:nvSpPr>
        <p:spPr>
          <a:xfrm>
            <a:off x="1814393" y="5058728"/>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E0D6DE"/>
                </a:solidFill>
                <a:latin typeface="Overpass Bold" pitchFamily="34" charset="0"/>
                <a:ea typeface="Overpass Bold" pitchFamily="34" charset="-122"/>
                <a:cs typeface="Overpass Bold" pitchFamily="34" charset="-120"/>
              </a:rPr>
              <a:t>Data Cleaning</a:t>
            </a:r>
            <a:endParaRPr lang="en-US" sz="1650" dirty="0"/>
          </a:p>
        </p:txBody>
      </p:sp>
      <p:sp>
        <p:nvSpPr>
          <p:cNvPr id="12" name="Text 7"/>
          <p:cNvSpPr/>
          <p:nvPr/>
        </p:nvSpPr>
        <p:spPr>
          <a:xfrm>
            <a:off x="1814393" y="5494496"/>
            <a:ext cx="3947398"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Remove null rows and normalize sensor readings</a:t>
            </a:r>
            <a:endParaRPr lang="en-US" sz="1300" dirty="0"/>
          </a:p>
        </p:txBody>
      </p:sp>
      <p:pic>
        <p:nvPicPr>
          <p:cNvPr id="13" name="Image 3" descr="preencoded.png"/>
          <p:cNvPicPr>
            <a:picLocks noChangeAspect="1"/>
          </p:cNvPicPr>
          <p:nvPr/>
        </p:nvPicPr>
        <p:blipFill>
          <a:blip r:embed="rId6"/>
          <a:stretch>
            <a:fillRect/>
          </a:stretch>
        </p:blipFill>
        <p:spPr>
          <a:xfrm>
            <a:off x="793790" y="5936694"/>
            <a:ext cx="850583" cy="1047988"/>
          </a:xfrm>
          <a:prstGeom prst="rect">
            <a:avLst/>
          </a:prstGeom>
        </p:spPr>
      </p:pic>
      <p:sp>
        <p:nvSpPr>
          <p:cNvPr id="14" name="Text 8"/>
          <p:cNvSpPr/>
          <p:nvPr/>
        </p:nvSpPr>
        <p:spPr>
          <a:xfrm>
            <a:off x="1814393" y="6106716"/>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E0D6DE"/>
                </a:solidFill>
                <a:latin typeface="Overpass Bold" pitchFamily="34" charset="0"/>
                <a:ea typeface="Overpass Bold" pitchFamily="34" charset="-122"/>
                <a:cs typeface="Overpass Bold" pitchFamily="34" charset="-120"/>
              </a:rPr>
              <a:t>Ready for Training</a:t>
            </a:r>
            <a:endParaRPr lang="en-US" sz="1650" dirty="0"/>
          </a:p>
        </p:txBody>
      </p:sp>
      <p:sp>
        <p:nvSpPr>
          <p:cNvPr id="15" name="Text 9"/>
          <p:cNvSpPr/>
          <p:nvPr/>
        </p:nvSpPr>
        <p:spPr>
          <a:xfrm>
            <a:off x="1814393" y="6542484"/>
            <a:ext cx="3947398"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Cleaned datasets prepared for model development</a:t>
            </a:r>
            <a:endParaRPr lang="en-US" sz="1300" dirty="0"/>
          </a:p>
        </p:txBody>
      </p:sp>
      <p:sp>
        <p:nvSpPr>
          <p:cNvPr id="16" name="Text 10"/>
          <p:cNvSpPr/>
          <p:nvPr/>
        </p:nvSpPr>
        <p:spPr>
          <a:xfrm>
            <a:off x="6184463" y="2010370"/>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97B8FF"/>
                </a:solidFill>
                <a:latin typeface="Overpass Bold" pitchFamily="34" charset="0"/>
                <a:ea typeface="Overpass Bold" pitchFamily="34" charset="-122"/>
                <a:cs typeface="Overpass Bold" pitchFamily="34" charset="-120"/>
              </a:rPr>
              <a:t>Sample Sensor Data</a:t>
            </a:r>
            <a:endParaRPr lang="en-US" sz="2000" dirty="0"/>
          </a:p>
        </p:txBody>
      </p:sp>
      <p:sp>
        <p:nvSpPr>
          <p:cNvPr id="17" name="Shape 11"/>
          <p:cNvSpPr/>
          <p:nvPr/>
        </p:nvSpPr>
        <p:spPr>
          <a:xfrm>
            <a:off x="6184463" y="2520553"/>
            <a:ext cx="7659648" cy="2472690"/>
          </a:xfrm>
          <a:prstGeom prst="roundRect">
            <a:avLst>
              <a:gd name="adj" fmla="val 6192"/>
            </a:avLst>
          </a:prstGeom>
          <a:noFill/>
          <a:ln w="7620">
            <a:solidFill>
              <a:srgbClr val="FFFFFF">
                <a:alpha val="24000"/>
              </a:srgbClr>
            </a:solidFill>
            <a:prstDash val="solid"/>
          </a:ln>
        </p:spPr>
      </p:sp>
      <p:sp>
        <p:nvSpPr>
          <p:cNvPr id="18" name="Shape 12"/>
          <p:cNvSpPr/>
          <p:nvPr/>
        </p:nvSpPr>
        <p:spPr>
          <a:xfrm>
            <a:off x="6192083" y="2528173"/>
            <a:ext cx="7644408" cy="491490"/>
          </a:xfrm>
          <a:prstGeom prst="rect">
            <a:avLst/>
          </a:prstGeom>
          <a:solidFill>
            <a:srgbClr val="FFFFFF">
              <a:alpha val="4000"/>
            </a:srgbClr>
          </a:solidFill>
          <a:ln/>
        </p:spPr>
      </p:sp>
      <p:sp>
        <p:nvSpPr>
          <p:cNvPr id="19" name="Text 13"/>
          <p:cNvSpPr/>
          <p:nvPr/>
        </p:nvSpPr>
        <p:spPr>
          <a:xfrm>
            <a:off x="6362224" y="2637830"/>
            <a:ext cx="1567220" cy="272177"/>
          </a:xfrm>
          <a:prstGeom prst="rect">
            <a:avLst/>
          </a:prstGeom>
          <a:noFill/>
          <a:ln/>
        </p:spPr>
        <p:txBody>
          <a:bodyPr wrap="none" lIns="0" tIns="0" rIns="0" bIns="0" rtlCol="0" anchor="t"/>
          <a:lstStyle/>
          <a:p>
            <a:pPr marL="0" indent="0" algn="l">
              <a:lnSpc>
                <a:spcPts val="2100"/>
              </a:lnSpc>
              <a:buNone/>
            </a:pPr>
            <a:r>
              <a:rPr lang="en-US" sz="1300" b="1" dirty="0">
                <a:solidFill>
                  <a:srgbClr val="E0D6DE"/>
                </a:solidFill>
                <a:latin typeface="Overpass" pitchFamily="34" charset="0"/>
                <a:ea typeface="Overpass" pitchFamily="34" charset="-122"/>
                <a:cs typeface="Overpass" pitchFamily="34" charset="-120"/>
              </a:rPr>
              <a:t>sensor_1</a:t>
            </a:r>
            <a:endParaRPr lang="en-US" sz="1300" dirty="0"/>
          </a:p>
        </p:txBody>
      </p:sp>
      <p:sp>
        <p:nvSpPr>
          <p:cNvPr id="20" name="Text 14"/>
          <p:cNvSpPr/>
          <p:nvPr/>
        </p:nvSpPr>
        <p:spPr>
          <a:xfrm>
            <a:off x="8277106" y="2637830"/>
            <a:ext cx="1563410" cy="272177"/>
          </a:xfrm>
          <a:prstGeom prst="rect">
            <a:avLst/>
          </a:prstGeom>
          <a:noFill/>
          <a:ln/>
        </p:spPr>
        <p:txBody>
          <a:bodyPr wrap="none" lIns="0" tIns="0" rIns="0" bIns="0" rtlCol="0" anchor="t"/>
          <a:lstStyle/>
          <a:p>
            <a:pPr marL="0" indent="0" algn="l">
              <a:lnSpc>
                <a:spcPts val="2100"/>
              </a:lnSpc>
              <a:buNone/>
            </a:pPr>
            <a:r>
              <a:rPr lang="en-US" sz="1300" b="1" dirty="0">
                <a:solidFill>
                  <a:srgbClr val="E0D6DE"/>
                </a:solidFill>
                <a:latin typeface="Overpass" pitchFamily="34" charset="0"/>
                <a:ea typeface="Overpass" pitchFamily="34" charset="-122"/>
                <a:cs typeface="Overpass" pitchFamily="34" charset="-120"/>
              </a:rPr>
              <a:t>sensor_2</a:t>
            </a:r>
            <a:endParaRPr lang="en-US" sz="1300" dirty="0"/>
          </a:p>
        </p:txBody>
      </p:sp>
      <p:sp>
        <p:nvSpPr>
          <p:cNvPr id="21" name="Text 15"/>
          <p:cNvSpPr/>
          <p:nvPr/>
        </p:nvSpPr>
        <p:spPr>
          <a:xfrm>
            <a:off x="10188178" y="2637830"/>
            <a:ext cx="1563410" cy="272177"/>
          </a:xfrm>
          <a:prstGeom prst="rect">
            <a:avLst/>
          </a:prstGeom>
          <a:noFill/>
          <a:ln/>
        </p:spPr>
        <p:txBody>
          <a:bodyPr wrap="none" lIns="0" tIns="0" rIns="0" bIns="0" rtlCol="0" anchor="t"/>
          <a:lstStyle/>
          <a:p>
            <a:pPr marL="0" indent="0" algn="l">
              <a:lnSpc>
                <a:spcPts val="2100"/>
              </a:lnSpc>
              <a:buNone/>
            </a:pPr>
            <a:r>
              <a:rPr lang="en-US" sz="1300" b="1" dirty="0">
                <a:solidFill>
                  <a:srgbClr val="E0D6DE"/>
                </a:solidFill>
                <a:latin typeface="Overpass" pitchFamily="34" charset="0"/>
                <a:ea typeface="Overpass" pitchFamily="34" charset="-122"/>
                <a:cs typeface="Overpass" pitchFamily="34" charset="-120"/>
              </a:rPr>
              <a:t>sensor_3</a:t>
            </a:r>
            <a:endParaRPr lang="en-US" sz="1300" dirty="0"/>
          </a:p>
        </p:txBody>
      </p:sp>
      <p:sp>
        <p:nvSpPr>
          <p:cNvPr id="22" name="Text 16"/>
          <p:cNvSpPr/>
          <p:nvPr/>
        </p:nvSpPr>
        <p:spPr>
          <a:xfrm>
            <a:off x="12099250" y="2637830"/>
            <a:ext cx="1567220" cy="272177"/>
          </a:xfrm>
          <a:prstGeom prst="rect">
            <a:avLst/>
          </a:prstGeom>
          <a:noFill/>
          <a:ln/>
        </p:spPr>
        <p:txBody>
          <a:bodyPr wrap="none" lIns="0" tIns="0" rIns="0" bIns="0" rtlCol="0" anchor="t"/>
          <a:lstStyle/>
          <a:p>
            <a:pPr marL="0" indent="0" algn="l">
              <a:lnSpc>
                <a:spcPts val="2100"/>
              </a:lnSpc>
              <a:buNone/>
            </a:pPr>
            <a:r>
              <a:rPr lang="en-US" sz="1300" b="1" dirty="0">
                <a:solidFill>
                  <a:srgbClr val="E0D6DE"/>
                </a:solidFill>
                <a:latin typeface="Overpass" pitchFamily="34" charset="0"/>
                <a:ea typeface="Overpass" pitchFamily="34" charset="-122"/>
                <a:cs typeface="Overpass" pitchFamily="34" charset="-120"/>
              </a:rPr>
              <a:t>target</a:t>
            </a:r>
            <a:endParaRPr lang="en-US" sz="1300" dirty="0"/>
          </a:p>
        </p:txBody>
      </p:sp>
      <p:sp>
        <p:nvSpPr>
          <p:cNvPr id="23" name="Shape 17"/>
          <p:cNvSpPr/>
          <p:nvPr/>
        </p:nvSpPr>
        <p:spPr>
          <a:xfrm>
            <a:off x="6192083" y="3019663"/>
            <a:ext cx="7644408" cy="491490"/>
          </a:xfrm>
          <a:prstGeom prst="rect">
            <a:avLst/>
          </a:prstGeom>
          <a:solidFill>
            <a:srgbClr val="000000">
              <a:alpha val="4000"/>
            </a:srgbClr>
          </a:solidFill>
          <a:ln/>
        </p:spPr>
      </p:sp>
      <p:sp>
        <p:nvSpPr>
          <p:cNvPr id="24" name="Text 18"/>
          <p:cNvSpPr/>
          <p:nvPr/>
        </p:nvSpPr>
        <p:spPr>
          <a:xfrm>
            <a:off x="6362224" y="3129320"/>
            <a:ext cx="156722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42.35</a:t>
            </a:r>
            <a:endParaRPr lang="en-US" sz="1300" dirty="0"/>
          </a:p>
        </p:txBody>
      </p:sp>
      <p:sp>
        <p:nvSpPr>
          <p:cNvPr id="25" name="Text 19"/>
          <p:cNvSpPr/>
          <p:nvPr/>
        </p:nvSpPr>
        <p:spPr>
          <a:xfrm>
            <a:off x="8277106" y="3129320"/>
            <a:ext cx="156341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23.18</a:t>
            </a:r>
            <a:endParaRPr lang="en-US" sz="1300" dirty="0"/>
          </a:p>
        </p:txBody>
      </p:sp>
      <p:sp>
        <p:nvSpPr>
          <p:cNvPr id="26" name="Text 20"/>
          <p:cNvSpPr/>
          <p:nvPr/>
        </p:nvSpPr>
        <p:spPr>
          <a:xfrm>
            <a:off x="10188178" y="3129320"/>
            <a:ext cx="156341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518.67</a:t>
            </a:r>
            <a:endParaRPr lang="en-US" sz="1300" dirty="0"/>
          </a:p>
        </p:txBody>
      </p:sp>
      <p:sp>
        <p:nvSpPr>
          <p:cNvPr id="27" name="Text 21"/>
          <p:cNvSpPr/>
          <p:nvPr/>
        </p:nvSpPr>
        <p:spPr>
          <a:xfrm>
            <a:off x="12099250" y="3129320"/>
            <a:ext cx="156722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0.87</a:t>
            </a:r>
            <a:endParaRPr lang="en-US" sz="1300" dirty="0"/>
          </a:p>
        </p:txBody>
      </p:sp>
      <p:sp>
        <p:nvSpPr>
          <p:cNvPr id="28" name="Shape 22"/>
          <p:cNvSpPr/>
          <p:nvPr/>
        </p:nvSpPr>
        <p:spPr>
          <a:xfrm>
            <a:off x="6192083" y="3511153"/>
            <a:ext cx="7644408" cy="491490"/>
          </a:xfrm>
          <a:prstGeom prst="rect">
            <a:avLst/>
          </a:prstGeom>
          <a:solidFill>
            <a:srgbClr val="FFFFFF">
              <a:alpha val="4000"/>
            </a:srgbClr>
          </a:solidFill>
          <a:ln/>
        </p:spPr>
      </p:sp>
      <p:sp>
        <p:nvSpPr>
          <p:cNvPr id="29" name="Text 23"/>
          <p:cNvSpPr/>
          <p:nvPr/>
        </p:nvSpPr>
        <p:spPr>
          <a:xfrm>
            <a:off x="6362224" y="3620810"/>
            <a:ext cx="156722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42.89</a:t>
            </a:r>
            <a:endParaRPr lang="en-US" sz="1300" dirty="0"/>
          </a:p>
        </p:txBody>
      </p:sp>
      <p:sp>
        <p:nvSpPr>
          <p:cNvPr id="30" name="Text 24"/>
          <p:cNvSpPr/>
          <p:nvPr/>
        </p:nvSpPr>
        <p:spPr>
          <a:xfrm>
            <a:off x="8277106" y="3620810"/>
            <a:ext cx="156341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23.45</a:t>
            </a:r>
            <a:endParaRPr lang="en-US" sz="1300" dirty="0"/>
          </a:p>
        </p:txBody>
      </p:sp>
      <p:sp>
        <p:nvSpPr>
          <p:cNvPr id="31" name="Text 25"/>
          <p:cNvSpPr/>
          <p:nvPr/>
        </p:nvSpPr>
        <p:spPr>
          <a:xfrm>
            <a:off x="10188178" y="3620810"/>
            <a:ext cx="156341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521.32</a:t>
            </a:r>
            <a:endParaRPr lang="en-US" sz="1300" dirty="0"/>
          </a:p>
        </p:txBody>
      </p:sp>
      <p:sp>
        <p:nvSpPr>
          <p:cNvPr id="32" name="Text 26"/>
          <p:cNvSpPr/>
          <p:nvPr/>
        </p:nvSpPr>
        <p:spPr>
          <a:xfrm>
            <a:off x="12099250" y="3620810"/>
            <a:ext cx="156722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0.92</a:t>
            </a:r>
            <a:endParaRPr lang="en-US" sz="1300" dirty="0"/>
          </a:p>
        </p:txBody>
      </p:sp>
      <p:sp>
        <p:nvSpPr>
          <p:cNvPr id="33" name="Shape 27"/>
          <p:cNvSpPr/>
          <p:nvPr/>
        </p:nvSpPr>
        <p:spPr>
          <a:xfrm>
            <a:off x="6192083" y="4002643"/>
            <a:ext cx="7644408" cy="491490"/>
          </a:xfrm>
          <a:prstGeom prst="rect">
            <a:avLst/>
          </a:prstGeom>
          <a:solidFill>
            <a:srgbClr val="000000">
              <a:alpha val="4000"/>
            </a:srgbClr>
          </a:solidFill>
          <a:ln/>
        </p:spPr>
      </p:sp>
      <p:sp>
        <p:nvSpPr>
          <p:cNvPr id="34" name="Text 28"/>
          <p:cNvSpPr/>
          <p:nvPr/>
        </p:nvSpPr>
        <p:spPr>
          <a:xfrm>
            <a:off x="6362224" y="4112300"/>
            <a:ext cx="156722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41.92</a:t>
            </a:r>
            <a:endParaRPr lang="en-US" sz="1300" dirty="0"/>
          </a:p>
        </p:txBody>
      </p:sp>
      <p:sp>
        <p:nvSpPr>
          <p:cNvPr id="35" name="Text 29"/>
          <p:cNvSpPr/>
          <p:nvPr/>
        </p:nvSpPr>
        <p:spPr>
          <a:xfrm>
            <a:off x="8277106" y="4112300"/>
            <a:ext cx="156341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22.87</a:t>
            </a:r>
            <a:endParaRPr lang="en-US" sz="1300" dirty="0"/>
          </a:p>
        </p:txBody>
      </p:sp>
      <p:sp>
        <p:nvSpPr>
          <p:cNvPr id="36" name="Text 30"/>
          <p:cNvSpPr/>
          <p:nvPr/>
        </p:nvSpPr>
        <p:spPr>
          <a:xfrm>
            <a:off x="10188178" y="4112300"/>
            <a:ext cx="156341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515.43</a:t>
            </a:r>
            <a:endParaRPr lang="en-US" sz="1300" dirty="0"/>
          </a:p>
        </p:txBody>
      </p:sp>
      <p:sp>
        <p:nvSpPr>
          <p:cNvPr id="37" name="Text 31"/>
          <p:cNvSpPr/>
          <p:nvPr/>
        </p:nvSpPr>
        <p:spPr>
          <a:xfrm>
            <a:off x="12099250" y="4112300"/>
            <a:ext cx="156722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0.78</a:t>
            </a:r>
            <a:endParaRPr lang="en-US" sz="1300" dirty="0"/>
          </a:p>
        </p:txBody>
      </p:sp>
      <p:sp>
        <p:nvSpPr>
          <p:cNvPr id="38" name="Shape 32"/>
          <p:cNvSpPr/>
          <p:nvPr/>
        </p:nvSpPr>
        <p:spPr>
          <a:xfrm>
            <a:off x="6192083" y="4494133"/>
            <a:ext cx="7644408" cy="491490"/>
          </a:xfrm>
          <a:prstGeom prst="rect">
            <a:avLst/>
          </a:prstGeom>
          <a:solidFill>
            <a:srgbClr val="FFFFFF">
              <a:alpha val="4000"/>
            </a:srgbClr>
          </a:solidFill>
          <a:ln/>
        </p:spPr>
      </p:sp>
      <p:sp>
        <p:nvSpPr>
          <p:cNvPr id="39" name="Text 33"/>
          <p:cNvSpPr/>
          <p:nvPr/>
        </p:nvSpPr>
        <p:spPr>
          <a:xfrm>
            <a:off x="6362224" y="4603790"/>
            <a:ext cx="156722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43.12</a:t>
            </a:r>
            <a:endParaRPr lang="en-US" sz="1300" dirty="0"/>
          </a:p>
        </p:txBody>
      </p:sp>
      <p:sp>
        <p:nvSpPr>
          <p:cNvPr id="40" name="Text 34"/>
          <p:cNvSpPr/>
          <p:nvPr/>
        </p:nvSpPr>
        <p:spPr>
          <a:xfrm>
            <a:off x="8277106" y="4603790"/>
            <a:ext cx="156341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23.76</a:t>
            </a:r>
            <a:endParaRPr lang="en-US" sz="1300" dirty="0"/>
          </a:p>
        </p:txBody>
      </p:sp>
      <p:sp>
        <p:nvSpPr>
          <p:cNvPr id="41" name="Text 35"/>
          <p:cNvSpPr/>
          <p:nvPr/>
        </p:nvSpPr>
        <p:spPr>
          <a:xfrm>
            <a:off x="10188178" y="4603790"/>
            <a:ext cx="156341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522.89</a:t>
            </a:r>
            <a:endParaRPr lang="en-US" sz="1300" dirty="0"/>
          </a:p>
        </p:txBody>
      </p:sp>
      <p:sp>
        <p:nvSpPr>
          <p:cNvPr id="42" name="Text 36"/>
          <p:cNvSpPr/>
          <p:nvPr/>
        </p:nvSpPr>
        <p:spPr>
          <a:xfrm>
            <a:off x="12099250" y="4603790"/>
            <a:ext cx="1567220"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0.95</a:t>
            </a:r>
            <a:endParaRPr lang="en-US" sz="1300" dirty="0"/>
          </a:p>
        </p:txBody>
      </p:sp>
      <p:sp>
        <p:nvSpPr>
          <p:cNvPr id="43" name="Text 37"/>
          <p:cNvSpPr/>
          <p:nvPr/>
        </p:nvSpPr>
        <p:spPr>
          <a:xfrm>
            <a:off x="6184463" y="5184577"/>
            <a:ext cx="7659648" cy="272177"/>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Overpass" pitchFamily="34" charset="0"/>
                <a:ea typeface="Overpass" pitchFamily="34" charset="-122"/>
                <a:cs typeface="Overpass" pitchFamily="34" charset="-120"/>
              </a:rPr>
              <a:t>Clean, structured data forms the foundation for accurate predictive models.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5453" y="601385"/>
            <a:ext cx="6866930" cy="444222"/>
          </a:xfrm>
          <a:prstGeom prst="rect">
            <a:avLst/>
          </a:prstGeom>
          <a:noFill/>
          <a:ln/>
        </p:spPr>
        <p:txBody>
          <a:bodyPr wrap="none" lIns="0" tIns="0" rIns="0" bIns="0" rtlCol="0" anchor="t"/>
          <a:lstStyle/>
          <a:p>
            <a:pPr marL="0" indent="0" algn="l">
              <a:lnSpc>
                <a:spcPts val="3450"/>
              </a:lnSpc>
              <a:buNone/>
            </a:pPr>
            <a:r>
              <a:rPr lang="en-US" sz="2750" b="1" dirty="0">
                <a:solidFill>
                  <a:srgbClr val="97B8FF"/>
                </a:solidFill>
                <a:latin typeface="Overpass Bold" pitchFamily="34" charset="0"/>
                <a:ea typeface="Overpass Bold" pitchFamily="34" charset="-122"/>
                <a:cs typeface="Overpass Bold" pitchFamily="34" charset="-120"/>
              </a:rPr>
              <a:t>Milestone 2: Neural Network Architecture</a:t>
            </a:r>
            <a:endParaRPr lang="en-US" sz="2750" dirty="0"/>
          </a:p>
        </p:txBody>
      </p:sp>
      <p:sp>
        <p:nvSpPr>
          <p:cNvPr id="3" name="Shape 1"/>
          <p:cNvSpPr/>
          <p:nvPr/>
        </p:nvSpPr>
        <p:spPr>
          <a:xfrm>
            <a:off x="765453" y="1472089"/>
            <a:ext cx="4271724" cy="1360289"/>
          </a:xfrm>
          <a:prstGeom prst="roundRect">
            <a:avLst>
              <a:gd name="adj" fmla="val 5378"/>
            </a:avLst>
          </a:prstGeom>
          <a:solidFill>
            <a:srgbClr val="07070C">
              <a:alpha val="95000"/>
            </a:srgbClr>
          </a:solidFill>
          <a:ln/>
          <a:effectLst>
            <a:outerShdw blurRad="212090" algn="bl" rotWithShape="0">
              <a:srgbClr val="FFFFFF">
                <a:alpha val="20000"/>
              </a:srgbClr>
            </a:outerShdw>
          </a:effectLst>
        </p:spPr>
      </p:sp>
      <p:pic>
        <p:nvPicPr>
          <p:cNvPr id="4" name="Image 0" descr="preencoded.png"/>
          <p:cNvPicPr>
            <a:picLocks noChangeAspect="1"/>
          </p:cNvPicPr>
          <p:nvPr/>
        </p:nvPicPr>
        <p:blipFill>
          <a:blip r:embed="rId3"/>
          <a:stretch>
            <a:fillRect/>
          </a:stretch>
        </p:blipFill>
        <p:spPr>
          <a:xfrm>
            <a:off x="765453" y="1456849"/>
            <a:ext cx="4271724" cy="60960"/>
          </a:xfrm>
          <a:prstGeom prst="rect">
            <a:avLst/>
          </a:prstGeom>
        </p:spPr>
      </p:pic>
      <p:pic>
        <p:nvPicPr>
          <p:cNvPr id="5" name="Image 1" descr="preencoded.png"/>
          <p:cNvPicPr>
            <a:picLocks noChangeAspect="1"/>
          </p:cNvPicPr>
          <p:nvPr/>
        </p:nvPicPr>
        <p:blipFill>
          <a:blip r:embed="rId4"/>
          <a:stretch>
            <a:fillRect/>
          </a:stretch>
        </p:blipFill>
        <p:spPr>
          <a:xfrm>
            <a:off x="2688074" y="1258848"/>
            <a:ext cx="426482" cy="426482"/>
          </a:xfrm>
          <a:prstGeom prst="rect">
            <a:avLst/>
          </a:prstGeom>
        </p:spPr>
      </p:pic>
      <p:sp>
        <p:nvSpPr>
          <p:cNvPr id="6" name="Text 2"/>
          <p:cNvSpPr/>
          <p:nvPr/>
        </p:nvSpPr>
        <p:spPr>
          <a:xfrm>
            <a:off x="2816066" y="1365409"/>
            <a:ext cx="170497" cy="213241"/>
          </a:xfrm>
          <a:prstGeom prst="rect">
            <a:avLst/>
          </a:prstGeom>
          <a:noFill/>
          <a:ln/>
        </p:spPr>
        <p:txBody>
          <a:bodyPr wrap="none" lIns="0" tIns="0" rIns="0" bIns="0" rtlCol="0" anchor="t"/>
          <a:lstStyle/>
          <a:p>
            <a:pPr marL="0" indent="0" algn="l">
              <a:lnSpc>
                <a:spcPts val="2100"/>
              </a:lnSpc>
              <a:buNone/>
            </a:pPr>
            <a:r>
              <a:rPr lang="en-US" sz="1300" b="1" dirty="0">
                <a:solidFill>
                  <a:srgbClr val="000000"/>
                </a:solidFill>
                <a:latin typeface="Overpass Bold" pitchFamily="34" charset="0"/>
                <a:ea typeface="Overpass Bold" pitchFamily="34" charset="-122"/>
                <a:cs typeface="Overpass Bold" pitchFamily="34" charset="-120"/>
              </a:rPr>
              <a:t>1</a:t>
            </a:r>
            <a:endParaRPr lang="en-US" sz="1300" dirty="0"/>
          </a:p>
        </p:txBody>
      </p:sp>
      <p:sp>
        <p:nvSpPr>
          <p:cNvPr id="7" name="Text 3"/>
          <p:cNvSpPr/>
          <p:nvPr/>
        </p:nvSpPr>
        <p:spPr>
          <a:xfrm>
            <a:off x="922853" y="1827490"/>
            <a:ext cx="1777127" cy="222171"/>
          </a:xfrm>
          <a:prstGeom prst="rect">
            <a:avLst/>
          </a:prstGeom>
          <a:noFill/>
          <a:ln/>
        </p:spPr>
        <p:txBody>
          <a:bodyPr wrap="none" lIns="0" tIns="0" rIns="0" bIns="0" rtlCol="0" anchor="t"/>
          <a:lstStyle/>
          <a:p>
            <a:pPr marL="0" indent="0" algn="l">
              <a:lnSpc>
                <a:spcPts val="1700"/>
              </a:lnSpc>
              <a:buNone/>
            </a:pPr>
            <a:r>
              <a:rPr lang="en-US" sz="1350" b="1" dirty="0">
                <a:solidFill>
                  <a:srgbClr val="E0D6DE"/>
                </a:solidFill>
                <a:latin typeface="Overpass Bold" pitchFamily="34" charset="0"/>
                <a:ea typeface="Overpass Bold" pitchFamily="34" charset="-122"/>
                <a:cs typeface="Overpass Bold" pitchFamily="34" charset="-120"/>
              </a:rPr>
              <a:t>Network Design</a:t>
            </a:r>
            <a:endParaRPr lang="en-US" sz="1350" dirty="0"/>
          </a:p>
        </p:txBody>
      </p:sp>
      <p:sp>
        <p:nvSpPr>
          <p:cNvPr id="8" name="Text 4"/>
          <p:cNvSpPr/>
          <p:nvPr/>
        </p:nvSpPr>
        <p:spPr>
          <a:xfrm>
            <a:off x="922853" y="2134910"/>
            <a:ext cx="3956923" cy="227409"/>
          </a:xfrm>
          <a:prstGeom prst="rect">
            <a:avLst/>
          </a:prstGeom>
          <a:noFill/>
          <a:ln/>
        </p:spPr>
        <p:txBody>
          <a:bodyPr wrap="none" lIns="0" tIns="0" rIns="0" bIns="0" rtlCol="0" anchor="t"/>
          <a:lstStyle/>
          <a:p>
            <a:pPr marL="0" indent="0" algn="l">
              <a:lnSpc>
                <a:spcPts val="1750"/>
              </a:lnSpc>
              <a:buNone/>
            </a:pPr>
            <a:r>
              <a:rPr lang="en-US" sz="1100" b="1" dirty="0">
                <a:solidFill>
                  <a:srgbClr val="E0D6DE"/>
                </a:solidFill>
                <a:latin typeface="Overpass" pitchFamily="34" charset="0"/>
                <a:ea typeface="Overpass" pitchFamily="34" charset="-122"/>
                <a:cs typeface="Overpass" pitchFamily="34" charset="-120"/>
              </a:rPr>
              <a:t>Architecture:</a:t>
            </a:r>
            <a:r>
              <a:rPr lang="en-US" sz="1100" dirty="0">
                <a:solidFill>
                  <a:srgbClr val="E0D6DE"/>
                </a:solidFill>
                <a:latin typeface="Overpass" pitchFamily="34" charset="0"/>
                <a:ea typeface="Overpass" pitchFamily="34" charset="-122"/>
                <a:cs typeface="Overpass" pitchFamily="34" charset="-120"/>
              </a:rPr>
              <a:t> 64-64-1 dense layers</a:t>
            </a:r>
            <a:endParaRPr lang="en-US" sz="1100" dirty="0"/>
          </a:p>
        </p:txBody>
      </p:sp>
      <p:sp>
        <p:nvSpPr>
          <p:cNvPr id="9" name="Text 5"/>
          <p:cNvSpPr/>
          <p:nvPr/>
        </p:nvSpPr>
        <p:spPr>
          <a:xfrm>
            <a:off x="922853" y="2447568"/>
            <a:ext cx="3956923" cy="227409"/>
          </a:xfrm>
          <a:prstGeom prst="rect">
            <a:avLst/>
          </a:prstGeom>
          <a:noFill/>
          <a:ln/>
        </p:spPr>
        <p:txBody>
          <a:bodyPr wrap="none" lIns="0" tIns="0" rIns="0" bIns="0" rtlCol="0" anchor="t"/>
          <a:lstStyle/>
          <a:p>
            <a:pPr marL="0" indent="0" algn="l">
              <a:lnSpc>
                <a:spcPts val="1750"/>
              </a:lnSpc>
              <a:buNone/>
            </a:pPr>
            <a:r>
              <a:rPr lang="en-US" sz="1100" b="1" dirty="0">
                <a:solidFill>
                  <a:srgbClr val="E0D6DE"/>
                </a:solidFill>
                <a:latin typeface="Overpass" pitchFamily="34" charset="0"/>
                <a:ea typeface="Overpass" pitchFamily="34" charset="-122"/>
                <a:cs typeface="Overpass" pitchFamily="34" charset="-120"/>
              </a:rPr>
              <a:t>Activation:</a:t>
            </a:r>
            <a:r>
              <a:rPr lang="en-US" sz="1100" dirty="0">
                <a:solidFill>
                  <a:srgbClr val="E0D6DE"/>
                </a:solidFill>
                <a:latin typeface="Overpass" pitchFamily="34" charset="0"/>
                <a:ea typeface="Overpass" pitchFamily="34" charset="-122"/>
                <a:cs typeface="Overpass" pitchFamily="34" charset="-120"/>
              </a:rPr>
              <a:t> ReLU for non-linearity</a:t>
            </a:r>
            <a:endParaRPr lang="en-US" sz="1100" dirty="0"/>
          </a:p>
        </p:txBody>
      </p:sp>
      <p:sp>
        <p:nvSpPr>
          <p:cNvPr id="10" name="Shape 6"/>
          <p:cNvSpPr/>
          <p:nvPr/>
        </p:nvSpPr>
        <p:spPr>
          <a:xfrm>
            <a:off x="5179338" y="1472089"/>
            <a:ext cx="4271724" cy="1360289"/>
          </a:xfrm>
          <a:prstGeom prst="roundRect">
            <a:avLst>
              <a:gd name="adj" fmla="val 5378"/>
            </a:avLst>
          </a:prstGeom>
          <a:solidFill>
            <a:srgbClr val="07070C">
              <a:alpha val="95000"/>
            </a:srgbClr>
          </a:solidFill>
          <a:ln/>
          <a:effectLst>
            <a:outerShdw blurRad="212090" algn="bl" rotWithShape="0">
              <a:srgbClr val="FFFFFF">
                <a:alpha val="20000"/>
              </a:srgbClr>
            </a:outerShdw>
          </a:effectLst>
        </p:spPr>
      </p:sp>
      <p:pic>
        <p:nvPicPr>
          <p:cNvPr id="11" name="Image 2" descr="preencoded.png"/>
          <p:cNvPicPr>
            <a:picLocks noChangeAspect="1"/>
          </p:cNvPicPr>
          <p:nvPr/>
        </p:nvPicPr>
        <p:blipFill>
          <a:blip r:embed="rId3"/>
          <a:stretch>
            <a:fillRect/>
          </a:stretch>
        </p:blipFill>
        <p:spPr>
          <a:xfrm>
            <a:off x="5179338" y="1456849"/>
            <a:ext cx="4271724" cy="60960"/>
          </a:xfrm>
          <a:prstGeom prst="rect">
            <a:avLst/>
          </a:prstGeom>
        </p:spPr>
      </p:pic>
      <p:pic>
        <p:nvPicPr>
          <p:cNvPr id="12" name="Image 3" descr="preencoded.png"/>
          <p:cNvPicPr>
            <a:picLocks noChangeAspect="1"/>
          </p:cNvPicPr>
          <p:nvPr/>
        </p:nvPicPr>
        <p:blipFill>
          <a:blip r:embed="rId4"/>
          <a:stretch>
            <a:fillRect/>
          </a:stretch>
        </p:blipFill>
        <p:spPr>
          <a:xfrm>
            <a:off x="7101959" y="1258848"/>
            <a:ext cx="426482" cy="426482"/>
          </a:xfrm>
          <a:prstGeom prst="rect">
            <a:avLst/>
          </a:prstGeom>
        </p:spPr>
      </p:pic>
      <p:sp>
        <p:nvSpPr>
          <p:cNvPr id="13" name="Text 7"/>
          <p:cNvSpPr/>
          <p:nvPr/>
        </p:nvSpPr>
        <p:spPr>
          <a:xfrm>
            <a:off x="7229951" y="1365409"/>
            <a:ext cx="170497" cy="213241"/>
          </a:xfrm>
          <a:prstGeom prst="rect">
            <a:avLst/>
          </a:prstGeom>
          <a:noFill/>
          <a:ln/>
        </p:spPr>
        <p:txBody>
          <a:bodyPr wrap="none" lIns="0" tIns="0" rIns="0" bIns="0" rtlCol="0" anchor="t"/>
          <a:lstStyle/>
          <a:p>
            <a:pPr marL="0" indent="0" algn="l">
              <a:lnSpc>
                <a:spcPts val="2100"/>
              </a:lnSpc>
              <a:buNone/>
            </a:pPr>
            <a:r>
              <a:rPr lang="en-US" sz="1300" b="1" dirty="0">
                <a:solidFill>
                  <a:srgbClr val="000000"/>
                </a:solidFill>
                <a:latin typeface="Overpass Bold" pitchFamily="34" charset="0"/>
                <a:ea typeface="Overpass Bold" pitchFamily="34" charset="-122"/>
                <a:cs typeface="Overpass Bold" pitchFamily="34" charset="-120"/>
              </a:rPr>
              <a:t>2</a:t>
            </a:r>
            <a:endParaRPr lang="en-US" sz="1300" dirty="0"/>
          </a:p>
        </p:txBody>
      </p:sp>
      <p:sp>
        <p:nvSpPr>
          <p:cNvPr id="14" name="Text 8"/>
          <p:cNvSpPr/>
          <p:nvPr/>
        </p:nvSpPr>
        <p:spPr>
          <a:xfrm>
            <a:off x="5336738" y="1827490"/>
            <a:ext cx="1853446" cy="222171"/>
          </a:xfrm>
          <a:prstGeom prst="rect">
            <a:avLst/>
          </a:prstGeom>
          <a:noFill/>
          <a:ln/>
        </p:spPr>
        <p:txBody>
          <a:bodyPr wrap="none" lIns="0" tIns="0" rIns="0" bIns="0" rtlCol="0" anchor="t"/>
          <a:lstStyle/>
          <a:p>
            <a:pPr marL="0" indent="0" algn="l">
              <a:lnSpc>
                <a:spcPts val="1700"/>
              </a:lnSpc>
              <a:buNone/>
            </a:pPr>
            <a:r>
              <a:rPr lang="en-US" sz="1350" b="1" dirty="0">
                <a:solidFill>
                  <a:srgbClr val="E0D6DE"/>
                </a:solidFill>
                <a:latin typeface="Overpass Bold" pitchFamily="34" charset="0"/>
                <a:ea typeface="Overpass Bold" pitchFamily="34" charset="-122"/>
                <a:cs typeface="Overpass Bold" pitchFamily="34" charset="-120"/>
              </a:rPr>
              <a:t>Training Configuration</a:t>
            </a:r>
            <a:endParaRPr lang="en-US" sz="1350" dirty="0"/>
          </a:p>
        </p:txBody>
      </p:sp>
      <p:sp>
        <p:nvSpPr>
          <p:cNvPr id="15" name="Text 9"/>
          <p:cNvSpPr/>
          <p:nvPr/>
        </p:nvSpPr>
        <p:spPr>
          <a:xfrm>
            <a:off x="5336738" y="2134910"/>
            <a:ext cx="3956923" cy="227409"/>
          </a:xfrm>
          <a:prstGeom prst="rect">
            <a:avLst/>
          </a:prstGeom>
          <a:noFill/>
          <a:ln/>
        </p:spPr>
        <p:txBody>
          <a:bodyPr wrap="none" lIns="0" tIns="0" rIns="0" bIns="0" rtlCol="0" anchor="t"/>
          <a:lstStyle/>
          <a:p>
            <a:pPr marL="0" indent="0" algn="l">
              <a:lnSpc>
                <a:spcPts val="1750"/>
              </a:lnSpc>
              <a:buNone/>
            </a:pPr>
            <a:r>
              <a:rPr lang="en-US" sz="1100" b="1" dirty="0">
                <a:solidFill>
                  <a:srgbClr val="E0D6DE"/>
                </a:solidFill>
                <a:latin typeface="Overpass" pitchFamily="34" charset="0"/>
                <a:ea typeface="Overpass" pitchFamily="34" charset="-122"/>
                <a:cs typeface="Overpass" pitchFamily="34" charset="-120"/>
              </a:rPr>
              <a:t>Loss Function:</a:t>
            </a:r>
            <a:r>
              <a:rPr lang="en-US" sz="1100" dirty="0">
                <a:solidFill>
                  <a:srgbClr val="E0D6DE"/>
                </a:solidFill>
                <a:latin typeface="Overpass" pitchFamily="34" charset="0"/>
                <a:ea typeface="Overpass" pitchFamily="34" charset="-122"/>
                <a:cs typeface="Overpass" pitchFamily="34" charset="-120"/>
              </a:rPr>
              <a:t> Mean Squared Error</a:t>
            </a:r>
            <a:endParaRPr lang="en-US" sz="1100" dirty="0"/>
          </a:p>
        </p:txBody>
      </p:sp>
      <p:sp>
        <p:nvSpPr>
          <p:cNvPr id="16" name="Text 10"/>
          <p:cNvSpPr/>
          <p:nvPr/>
        </p:nvSpPr>
        <p:spPr>
          <a:xfrm>
            <a:off x="5336738" y="2447568"/>
            <a:ext cx="3956923" cy="227409"/>
          </a:xfrm>
          <a:prstGeom prst="rect">
            <a:avLst/>
          </a:prstGeom>
          <a:noFill/>
          <a:ln/>
        </p:spPr>
        <p:txBody>
          <a:bodyPr wrap="none" lIns="0" tIns="0" rIns="0" bIns="0" rtlCol="0" anchor="t"/>
          <a:lstStyle/>
          <a:p>
            <a:pPr marL="0" indent="0" algn="l">
              <a:lnSpc>
                <a:spcPts val="1750"/>
              </a:lnSpc>
              <a:buNone/>
            </a:pPr>
            <a:r>
              <a:rPr lang="en-US" sz="1100" b="1" dirty="0">
                <a:solidFill>
                  <a:srgbClr val="E0D6DE"/>
                </a:solidFill>
                <a:latin typeface="Overpass" pitchFamily="34" charset="0"/>
                <a:ea typeface="Overpass" pitchFamily="34" charset="-122"/>
                <a:cs typeface="Overpass" pitchFamily="34" charset="-120"/>
              </a:rPr>
              <a:t>Optimizer:</a:t>
            </a:r>
            <a:r>
              <a:rPr lang="en-US" sz="1100" dirty="0">
                <a:solidFill>
                  <a:srgbClr val="E0D6DE"/>
                </a:solidFill>
                <a:latin typeface="Overpass" pitchFamily="34" charset="0"/>
                <a:ea typeface="Overpass" pitchFamily="34" charset="-122"/>
                <a:cs typeface="Overpass" pitchFamily="34" charset="-120"/>
              </a:rPr>
              <a:t> Adam with adaptive learning</a:t>
            </a:r>
            <a:endParaRPr lang="en-US" sz="1100" dirty="0"/>
          </a:p>
        </p:txBody>
      </p:sp>
      <p:sp>
        <p:nvSpPr>
          <p:cNvPr id="17" name="Shape 11"/>
          <p:cNvSpPr/>
          <p:nvPr/>
        </p:nvSpPr>
        <p:spPr>
          <a:xfrm>
            <a:off x="9593223" y="1472089"/>
            <a:ext cx="4271724" cy="1360289"/>
          </a:xfrm>
          <a:prstGeom prst="roundRect">
            <a:avLst>
              <a:gd name="adj" fmla="val 5378"/>
            </a:avLst>
          </a:prstGeom>
          <a:solidFill>
            <a:srgbClr val="07070C">
              <a:alpha val="95000"/>
            </a:srgbClr>
          </a:solidFill>
          <a:ln/>
          <a:effectLst>
            <a:outerShdw blurRad="212090" algn="bl" rotWithShape="0">
              <a:srgbClr val="FFFFFF">
                <a:alpha val="20000"/>
              </a:srgbClr>
            </a:outerShdw>
          </a:effectLst>
        </p:spPr>
      </p:sp>
      <p:pic>
        <p:nvPicPr>
          <p:cNvPr id="18" name="Image 4" descr="preencoded.png"/>
          <p:cNvPicPr>
            <a:picLocks noChangeAspect="1"/>
          </p:cNvPicPr>
          <p:nvPr/>
        </p:nvPicPr>
        <p:blipFill>
          <a:blip r:embed="rId3"/>
          <a:stretch>
            <a:fillRect/>
          </a:stretch>
        </p:blipFill>
        <p:spPr>
          <a:xfrm>
            <a:off x="9593223" y="1456849"/>
            <a:ext cx="4271724" cy="60960"/>
          </a:xfrm>
          <a:prstGeom prst="rect">
            <a:avLst/>
          </a:prstGeom>
        </p:spPr>
      </p:pic>
      <p:pic>
        <p:nvPicPr>
          <p:cNvPr id="19" name="Image 5" descr="preencoded.png"/>
          <p:cNvPicPr>
            <a:picLocks noChangeAspect="1"/>
          </p:cNvPicPr>
          <p:nvPr/>
        </p:nvPicPr>
        <p:blipFill>
          <a:blip r:embed="rId4"/>
          <a:stretch>
            <a:fillRect/>
          </a:stretch>
        </p:blipFill>
        <p:spPr>
          <a:xfrm>
            <a:off x="11515844" y="1258848"/>
            <a:ext cx="426482" cy="426482"/>
          </a:xfrm>
          <a:prstGeom prst="rect">
            <a:avLst/>
          </a:prstGeom>
        </p:spPr>
      </p:pic>
      <p:sp>
        <p:nvSpPr>
          <p:cNvPr id="20" name="Text 12"/>
          <p:cNvSpPr/>
          <p:nvPr/>
        </p:nvSpPr>
        <p:spPr>
          <a:xfrm>
            <a:off x="11643836" y="1365409"/>
            <a:ext cx="170497" cy="213241"/>
          </a:xfrm>
          <a:prstGeom prst="rect">
            <a:avLst/>
          </a:prstGeom>
          <a:noFill/>
          <a:ln/>
        </p:spPr>
        <p:txBody>
          <a:bodyPr wrap="none" lIns="0" tIns="0" rIns="0" bIns="0" rtlCol="0" anchor="t"/>
          <a:lstStyle/>
          <a:p>
            <a:pPr marL="0" indent="0" algn="l">
              <a:lnSpc>
                <a:spcPts val="2100"/>
              </a:lnSpc>
              <a:buNone/>
            </a:pPr>
            <a:r>
              <a:rPr lang="en-US" sz="1300" b="1" dirty="0">
                <a:solidFill>
                  <a:srgbClr val="000000"/>
                </a:solidFill>
                <a:latin typeface="Overpass Bold" pitchFamily="34" charset="0"/>
                <a:ea typeface="Overpass Bold" pitchFamily="34" charset="-122"/>
                <a:cs typeface="Overpass Bold" pitchFamily="34" charset="-120"/>
              </a:rPr>
              <a:t>3</a:t>
            </a:r>
            <a:endParaRPr lang="en-US" sz="1300" dirty="0"/>
          </a:p>
        </p:txBody>
      </p:sp>
      <p:sp>
        <p:nvSpPr>
          <p:cNvPr id="21" name="Text 13"/>
          <p:cNvSpPr/>
          <p:nvPr/>
        </p:nvSpPr>
        <p:spPr>
          <a:xfrm>
            <a:off x="9750623" y="1827490"/>
            <a:ext cx="1777127" cy="222171"/>
          </a:xfrm>
          <a:prstGeom prst="rect">
            <a:avLst/>
          </a:prstGeom>
          <a:noFill/>
          <a:ln/>
        </p:spPr>
        <p:txBody>
          <a:bodyPr wrap="none" lIns="0" tIns="0" rIns="0" bIns="0" rtlCol="0" anchor="t"/>
          <a:lstStyle/>
          <a:p>
            <a:pPr marL="0" indent="0" algn="l">
              <a:lnSpc>
                <a:spcPts val="1700"/>
              </a:lnSpc>
              <a:buNone/>
            </a:pPr>
            <a:r>
              <a:rPr lang="en-US" sz="1350" b="1" dirty="0">
                <a:solidFill>
                  <a:srgbClr val="E0D6DE"/>
                </a:solidFill>
                <a:latin typeface="Overpass Bold" pitchFamily="34" charset="0"/>
                <a:ea typeface="Overpass Bold" pitchFamily="34" charset="-122"/>
                <a:cs typeface="Overpass Bold" pitchFamily="34" charset="-120"/>
              </a:rPr>
              <a:t>Validation Strategy</a:t>
            </a:r>
            <a:endParaRPr lang="en-US" sz="1350" dirty="0"/>
          </a:p>
        </p:txBody>
      </p:sp>
      <p:sp>
        <p:nvSpPr>
          <p:cNvPr id="22" name="Text 14"/>
          <p:cNvSpPr/>
          <p:nvPr/>
        </p:nvSpPr>
        <p:spPr>
          <a:xfrm>
            <a:off x="9750623" y="2134910"/>
            <a:ext cx="3956923" cy="227409"/>
          </a:xfrm>
          <a:prstGeom prst="rect">
            <a:avLst/>
          </a:prstGeom>
          <a:noFill/>
          <a:ln/>
        </p:spPr>
        <p:txBody>
          <a:bodyPr wrap="none" lIns="0" tIns="0" rIns="0" bIns="0" rtlCol="0" anchor="t"/>
          <a:lstStyle/>
          <a:p>
            <a:pPr marL="0" indent="0" algn="l">
              <a:lnSpc>
                <a:spcPts val="1750"/>
              </a:lnSpc>
              <a:buNone/>
            </a:pPr>
            <a:r>
              <a:rPr lang="en-US" sz="1100" b="1" dirty="0">
                <a:solidFill>
                  <a:srgbClr val="E0D6DE"/>
                </a:solidFill>
                <a:latin typeface="Overpass" pitchFamily="34" charset="0"/>
                <a:ea typeface="Overpass" pitchFamily="34" charset="-122"/>
                <a:cs typeface="Overpass" pitchFamily="34" charset="-120"/>
              </a:rPr>
              <a:t>Split:</a:t>
            </a:r>
            <a:r>
              <a:rPr lang="en-US" sz="1100" dirty="0">
                <a:solidFill>
                  <a:srgbClr val="E0D6DE"/>
                </a:solidFill>
                <a:latin typeface="Overpass" pitchFamily="34" charset="0"/>
                <a:ea typeface="Overpass" pitchFamily="34" charset="-122"/>
                <a:cs typeface="Overpass" pitchFamily="34" charset="-120"/>
              </a:rPr>
              <a:t> 20% validation set</a:t>
            </a:r>
            <a:endParaRPr lang="en-US" sz="1100" dirty="0"/>
          </a:p>
        </p:txBody>
      </p:sp>
      <p:sp>
        <p:nvSpPr>
          <p:cNvPr id="23" name="Text 15"/>
          <p:cNvSpPr/>
          <p:nvPr/>
        </p:nvSpPr>
        <p:spPr>
          <a:xfrm>
            <a:off x="9750623" y="2447568"/>
            <a:ext cx="3956923" cy="227409"/>
          </a:xfrm>
          <a:prstGeom prst="rect">
            <a:avLst/>
          </a:prstGeom>
          <a:noFill/>
          <a:ln/>
        </p:spPr>
        <p:txBody>
          <a:bodyPr wrap="none" lIns="0" tIns="0" rIns="0" bIns="0" rtlCol="0" anchor="t"/>
          <a:lstStyle/>
          <a:p>
            <a:pPr marL="0" indent="0" algn="l">
              <a:lnSpc>
                <a:spcPts val="1750"/>
              </a:lnSpc>
              <a:buNone/>
            </a:pPr>
            <a:r>
              <a:rPr lang="en-US" sz="1100" b="1" dirty="0">
                <a:solidFill>
                  <a:srgbClr val="E0D6DE"/>
                </a:solidFill>
                <a:latin typeface="Overpass" pitchFamily="34" charset="0"/>
                <a:ea typeface="Overpass" pitchFamily="34" charset="-122"/>
                <a:cs typeface="Overpass" pitchFamily="34" charset="-120"/>
              </a:rPr>
              <a:t>Checkpoint:</a:t>
            </a:r>
            <a:r>
              <a:rPr lang="en-US" sz="1100" dirty="0">
                <a:solidFill>
                  <a:srgbClr val="E0D6DE"/>
                </a:solidFill>
                <a:latin typeface="Overpass" pitchFamily="34" charset="0"/>
                <a:ea typeface="Overpass" pitchFamily="34" charset="-122"/>
                <a:cs typeface="Overpass" pitchFamily="34" charset="-120"/>
              </a:rPr>
              <a:t> Save best performing model</a:t>
            </a:r>
            <a:endParaRPr lang="en-US" sz="1100" dirty="0"/>
          </a:p>
        </p:txBody>
      </p:sp>
      <p:sp>
        <p:nvSpPr>
          <p:cNvPr id="24" name="Text 16"/>
          <p:cNvSpPr/>
          <p:nvPr/>
        </p:nvSpPr>
        <p:spPr>
          <a:xfrm>
            <a:off x="765453" y="2992279"/>
            <a:ext cx="13099494" cy="227409"/>
          </a:xfrm>
          <a:prstGeom prst="rect">
            <a:avLst/>
          </a:prstGeom>
          <a:noFill/>
          <a:ln/>
        </p:spPr>
        <p:txBody>
          <a:bodyPr wrap="none" lIns="0" tIns="0" rIns="0" bIns="0" rtlCol="0" anchor="t"/>
          <a:lstStyle/>
          <a:p>
            <a:pPr marL="0" indent="0" algn="l">
              <a:lnSpc>
                <a:spcPts val="1750"/>
              </a:lnSpc>
              <a:buNone/>
            </a:pPr>
            <a:r>
              <a:rPr lang="en-US" sz="1100" dirty="0">
                <a:solidFill>
                  <a:srgbClr val="E0D6DE"/>
                </a:solidFill>
                <a:latin typeface="Overpass" pitchFamily="34" charset="0"/>
                <a:ea typeface="Overpass" pitchFamily="34" charset="-122"/>
                <a:cs typeface="Overpass" pitchFamily="34" charset="-120"/>
              </a:rPr>
              <a:t>The model converges efficiently, demonstrating stable learning and strong predictive capability across validation data.</a:t>
            </a:r>
            <a:endParaRPr lang="en-US" sz="1100" dirty="0"/>
          </a:p>
        </p:txBody>
      </p:sp>
      <p:pic>
        <p:nvPicPr>
          <p:cNvPr id="25" name="Image 6" descr="preencoded.png"/>
          <p:cNvPicPr>
            <a:picLocks noChangeAspect="1"/>
          </p:cNvPicPr>
          <p:nvPr/>
        </p:nvPicPr>
        <p:blipFill>
          <a:blip r:embed="rId5"/>
          <a:stretch>
            <a:fillRect/>
          </a:stretch>
        </p:blipFill>
        <p:spPr>
          <a:xfrm>
            <a:off x="2540198" y="3539490"/>
            <a:ext cx="6591776" cy="4090630"/>
          </a:xfrm>
          <a:prstGeom prst="rect">
            <a:avLst/>
          </a:prstGeom>
        </p:spPr>
      </p:pic>
      <p:sp>
        <p:nvSpPr>
          <p:cNvPr id="26" name="Text 17"/>
          <p:cNvSpPr/>
          <p:nvPr/>
        </p:nvSpPr>
        <p:spPr>
          <a:xfrm>
            <a:off x="11261050" y="3507462"/>
            <a:ext cx="2611398" cy="3183731"/>
          </a:xfrm>
          <a:prstGeom prst="rect">
            <a:avLst/>
          </a:prstGeom>
          <a:noFill/>
          <a:ln/>
        </p:spPr>
        <p:txBody>
          <a:bodyPr wrap="square" lIns="0" tIns="0" rIns="0" bIns="0" rtlCol="0" anchor="t"/>
          <a:lstStyle/>
          <a:p>
            <a:pPr marL="0" indent="0" algn="l">
              <a:lnSpc>
                <a:spcPts val="1750"/>
              </a:lnSpc>
              <a:buNone/>
            </a:pPr>
            <a:r>
              <a:rPr lang="en-US" sz="1100" dirty="0">
                <a:solidFill>
                  <a:srgbClr val="E0D6DE"/>
                </a:solidFill>
                <a:latin typeface="Overpass" pitchFamily="34" charset="0"/>
                <a:ea typeface="Overpass" pitchFamily="34" charset="-122"/>
                <a:cs typeface="Overpass" pitchFamily="34" charset="-120"/>
              </a:rPr>
              <a:t>Each alert entry highlights the exact timestamp at which the model detected abnormal behavior, making it easier for maintenance teams to trace issues back to specific operational periods. By monitoring these alerts over time, users can observe recurring patterns, identify potential failure windows, and schedule interventions before the equipment reaches a critical failure point. This not only reduces unplanned downtime but also improves the overall reliability and efficiency of the predictive maintenance workflow.</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35556"/>
            <a:ext cx="9224129" cy="602456"/>
          </a:xfrm>
          <a:prstGeom prst="rect">
            <a:avLst/>
          </a:prstGeom>
          <a:noFill/>
          <a:ln/>
        </p:spPr>
        <p:txBody>
          <a:bodyPr wrap="none" lIns="0" tIns="0" rIns="0" bIns="0" rtlCol="0" anchor="t"/>
          <a:lstStyle/>
          <a:p>
            <a:pPr marL="0" indent="0" algn="l">
              <a:lnSpc>
                <a:spcPts val="4700"/>
              </a:lnSpc>
              <a:buNone/>
            </a:pPr>
            <a:r>
              <a:rPr lang="en-US" sz="3750" b="1" dirty="0">
                <a:solidFill>
                  <a:srgbClr val="97B8FF"/>
                </a:solidFill>
                <a:latin typeface="Overpass Bold" pitchFamily="34" charset="0"/>
                <a:ea typeface="Overpass Bold" pitchFamily="34" charset="-122"/>
                <a:cs typeface="Overpass Bold" pitchFamily="34" charset="-120"/>
              </a:rPr>
              <a:t>Milestone 3: Model Performance Analysis</a:t>
            </a:r>
            <a:endParaRPr lang="en-US" sz="3750" dirty="0"/>
          </a:p>
        </p:txBody>
      </p:sp>
      <p:pic>
        <p:nvPicPr>
          <p:cNvPr id="3" name="Image 0" descr="preencoded.png"/>
          <p:cNvPicPr>
            <a:picLocks noChangeAspect="1"/>
          </p:cNvPicPr>
          <p:nvPr/>
        </p:nvPicPr>
        <p:blipFill>
          <a:blip r:embed="rId3"/>
          <a:stretch>
            <a:fillRect/>
          </a:stretch>
        </p:blipFill>
        <p:spPr>
          <a:xfrm>
            <a:off x="1319689" y="1744028"/>
            <a:ext cx="5910024" cy="4432459"/>
          </a:xfrm>
          <a:prstGeom prst="rect">
            <a:avLst/>
          </a:prstGeom>
        </p:spPr>
      </p:pic>
      <p:sp>
        <p:nvSpPr>
          <p:cNvPr id="4" name="Text 1"/>
          <p:cNvSpPr/>
          <p:nvPr/>
        </p:nvSpPr>
        <p:spPr>
          <a:xfrm>
            <a:off x="8233529" y="1719977"/>
            <a:ext cx="2892028" cy="361474"/>
          </a:xfrm>
          <a:prstGeom prst="rect">
            <a:avLst/>
          </a:prstGeom>
          <a:noFill/>
          <a:ln/>
        </p:spPr>
        <p:txBody>
          <a:bodyPr wrap="none" lIns="0" tIns="0" rIns="0" bIns="0" rtlCol="0" anchor="t"/>
          <a:lstStyle/>
          <a:p>
            <a:pPr marL="0" indent="0" algn="l">
              <a:lnSpc>
                <a:spcPts val="2800"/>
              </a:lnSpc>
              <a:buNone/>
            </a:pPr>
            <a:r>
              <a:rPr lang="en-US" sz="2250" b="1" dirty="0">
                <a:solidFill>
                  <a:srgbClr val="97B8FF"/>
                </a:solidFill>
                <a:latin typeface="Overpass Bold" pitchFamily="34" charset="0"/>
                <a:ea typeface="Overpass Bold" pitchFamily="34" charset="-122"/>
                <a:cs typeface="Overpass Bold" pitchFamily="34" charset="-120"/>
              </a:rPr>
              <a:t>Evaluation Metrics</a:t>
            </a:r>
            <a:endParaRPr lang="en-US" sz="2250" dirty="0"/>
          </a:p>
        </p:txBody>
      </p:sp>
      <p:sp>
        <p:nvSpPr>
          <p:cNvPr id="5" name="Text 2"/>
          <p:cNvSpPr/>
          <p:nvPr/>
        </p:nvSpPr>
        <p:spPr>
          <a:xfrm>
            <a:off x="8233529" y="2394585"/>
            <a:ext cx="2684740" cy="636151"/>
          </a:xfrm>
          <a:prstGeom prst="rect">
            <a:avLst/>
          </a:prstGeom>
          <a:noFill/>
          <a:ln/>
        </p:spPr>
        <p:txBody>
          <a:bodyPr wrap="none" lIns="0" tIns="0" rIns="0" bIns="0" rtlCol="0" anchor="t"/>
          <a:lstStyle/>
          <a:p>
            <a:pPr marL="0" indent="0" algn="ctr">
              <a:lnSpc>
                <a:spcPts val="5000"/>
              </a:lnSpc>
              <a:buNone/>
            </a:pPr>
            <a:r>
              <a:rPr lang="en-US" sz="5000" b="1" dirty="0">
                <a:solidFill>
                  <a:srgbClr val="E0D6DE"/>
                </a:solidFill>
                <a:latin typeface="Overpass Bold" pitchFamily="34" charset="0"/>
                <a:ea typeface="Overpass Bold" pitchFamily="34" charset="-122"/>
                <a:cs typeface="Overpass Bold" pitchFamily="34" charset="-120"/>
              </a:rPr>
              <a:t>0.76</a:t>
            </a:r>
            <a:endParaRPr lang="en-US" sz="5000" dirty="0"/>
          </a:p>
        </p:txBody>
      </p:sp>
      <p:sp>
        <p:nvSpPr>
          <p:cNvPr id="6" name="Text 3"/>
          <p:cNvSpPr/>
          <p:nvPr/>
        </p:nvSpPr>
        <p:spPr>
          <a:xfrm>
            <a:off x="8370927" y="3271599"/>
            <a:ext cx="2409944" cy="301228"/>
          </a:xfrm>
          <a:prstGeom prst="rect">
            <a:avLst/>
          </a:prstGeom>
          <a:noFill/>
          <a:ln/>
        </p:spPr>
        <p:txBody>
          <a:bodyPr wrap="none" lIns="0" tIns="0" rIns="0" bIns="0" rtlCol="0" anchor="t"/>
          <a:lstStyle/>
          <a:p>
            <a:pPr marL="0" indent="0" algn="ctr">
              <a:lnSpc>
                <a:spcPts val="2350"/>
              </a:lnSpc>
              <a:buNone/>
            </a:pPr>
            <a:r>
              <a:rPr lang="en-US" sz="1850" b="1" dirty="0">
                <a:solidFill>
                  <a:srgbClr val="E0D6DE"/>
                </a:solidFill>
                <a:latin typeface="Overpass Bold" pitchFamily="34" charset="0"/>
                <a:ea typeface="Overpass Bold" pitchFamily="34" charset="-122"/>
                <a:cs typeface="Overpass Bold" pitchFamily="34" charset="-120"/>
              </a:rPr>
              <a:t>R² Score</a:t>
            </a:r>
            <a:endParaRPr lang="en-US" sz="1850" dirty="0"/>
          </a:p>
        </p:txBody>
      </p:sp>
      <p:sp>
        <p:nvSpPr>
          <p:cNvPr id="7" name="Text 4"/>
          <p:cNvSpPr/>
          <p:nvPr/>
        </p:nvSpPr>
        <p:spPr>
          <a:xfrm>
            <a:off x="8233529" y="3765590"/>
            <a:ext cx="2684740" cy="616744"/>
          </a:xfrm>
          <a:prstGeom prst="rect">
            <a:avLst/>
          </a:prstGeom>
          <a:noFill/>
          <a:ln/>
        </p:spPr>
        <p:txBody>
          <a:bodyPr wrap="square" lIns="0" tIns="0" rIns="0" bIns="0" rtlCol="0" anchor="t"/>
          <a:lstStyle/>
          <a:p>
            <a:pPr marL="0" indent="0" algn="ctr">
              <a:lnSpc>
                <a:spcPts val="2400"/>
              </a:lnSpc>
              <a:buNone/>
            </a:pPr>
            <a:r>
              <a:rPr lang="en-US" sz="1500" dirty="0">
                <a:solidFill>
                  <a:srgbClr val="E0D6DE"/>
                </a:solidFill>
                <a:latin typeface="Overpass" pitchFamily="34" charset="0"/>
                <a:ea typeface="Overpass" pitchFamily="34" charset="-122"/>
                <a:cs typeface="Overpass" pitchFamily="34" charset="-120"/>
              </a:rPr>
              <a:t>Strong correlation between predictions and actual values</a:t>
            </a:r>
            <a:endParaRPr lang="en-US" sz="1500" dirty="0"/>
          </a:p>
        </p:txBody>
      </p:sp>
      <p:sp>
        <p:nvSpPr>
          <p:cNvPr id="8" name="Text 5"/>
          <p:cNvSpPr/>
          <p:nvPr/>
        </p:nvSpPr>
        <p:spPr>
          <a:xfrm>
            <a:off x="11159252" y="2394585"/>
            <a:ext cx="2684859" cy="636151"/>
          </a:xfrm>
          <a:prstGeom prst="rect">
            <a:avLst/>
          </a:prstGeom>
          <a:noFill/>
          <a:ln/>
        </p:spPr>
        <p:txBody>
          <a:bodyPr wrap="none" lIns="0" tIns="0" rIns="0" bIns="0" rtlCol="0" anchor="t"/>
          <a:lstStyle/>
          <a:p>
            <a:pPr marL="0" indent="0" algn="ctr">
              <a:lnSpc>
                <a:spcPts val="5000"/>
              </a:lnSpc>
              <a:buNone/>
            </a:pPr>
            <a:r>
              <a:rPr lang="en-US" sz="5000" b="1" dirty="0">
                <a:solidFill>
                  <a:srgbClr val="E0D6DE"/>
                </a:solidFill>
                <a:latin typeface="Overpass Bold" pitchFamily="34" charset="0"/>
                <a:ea typeface="Overpass Bold" pitchFamily="34" charset="-122"/>
                <a:cs typeface="Overpass Bold" pitchFamily="34" charset="-120"/>
              </a:rPr>
              <a:t>Low</a:t>
            </a:r>
            <a:endParaRPr lang="en-US" sz="5000" dirty="0"/>
          </a:p>
        </p:txBody>
      </p:sp>
      <p:sp>
        <p:nvSpPr>
          <p:cNvPr id="9" name="Text 6"/>
          <p:cNvSpPr/>
          <p:nvPr/>
        </p:nvSpPr>
        <p:spPr>
          <a:xfrm>
            <a:off x="11296650" y="3271599"/>
            <a:ext cx="2409944" cy="301228"/>
          </a:xfrm>
          <a:prstGeom prst="rect">
            <a:avLst/>
          </a:prstGeom>
          <a:noFill/>
          <a:ln/>
        </p:spPr>
        <p:txBody>
          <a:bodyPr wrap="none" lIns="0" tIns="0" rIns="0" bIns="0" rtlCol="0" anchor="t"/>
          <a:lstStyle/>
          <a:p>
            <a:pPr marL="0" indent="0" algn="ctr">
              <a:lnSpc>
                <a:spcPts val="2350"/>
              </a:lnSpc>
              <a:buNone/>
            </a:pPr>
            <a:r>
              <a:rPr lang="en-US" sz="1850" b="1" dirty="0">
                <a:solidFill>
                  <a:srgbClr val="E0D6DE"/>
                </a:solidFill>
                <a:latin typeface="Overpass Bold" pitchFamily="34" charset="0"/>
                <a:ea typeface="Overpass Bold" pitchFamily="34" charset="-122"/>
                <a:cs typeface="Overpass Bold" pitchFamily="34" charset="-120"/>
              </a:rPr>
              <a:t>RMSE</a:t>
            </a:r>
            <a:endParaRPr lang="en-US" sz="1850" dirty="0"/>
          </a:p>
        </p:txBody>
      </p:sp>
      <p:sp>
        <p:nvSpPr>
          <p:cNvPr id="10" name="Text 7"/>
          <p:cNvSpPr/>
          <p:nvPr/>
        </p:nvSpPr>
        <p:spPr>
          <a:xfrm>
            <a:off x="11159252" y="3765590"/>
            <a:ext cx="2684859" cy="616744"/>
          </a:xfrm>
          <a:prstGeom prst="rect">
            <a:avLst/>
          </a:prstGeom>
          <a:noFill/>
          <a:ln/>
        </p:spPr>
        <p:txBody>
          <a:bodyPr wrap="square" lIns="0" tIns="0" rIns="0" bIns="0" rtlCol="0" anchor="t"/>
          <a:lstStyle/>
          <a:p>
            <a:pPr marL="0" indent="0" algn="ctr">
              <a:lnSpc>
                <a:spcPts val="2400"/>
              </a:lnSpc>
              <a:buNone/>
            </a:pPr>
            <a:r>
              <a:rPr lang="en-US" sz="1500" dirty="0">
                <a:solidFill>
                  <a:srgbClr val="E0D6DE"/>
                </a:solidFill>
                <a:latin typeface="Overpass" pitchFamily="34" charset="0"/>
                <a:ea typeface="Overpass" pitchFamily="34" charset="-122"/>
                <a:cs typeface="Overpass" pitchFamily="34" charset="-120"/>
              </a:rPr>
              <a:t>Root Mean Squared Error indicates high accuracy</a:t>
            </a:r>
            <a:endParaRPr lang="en-US" sz="1500" dirty="0"/>
          </a:p>
        </p:txBody>
      </p:sp>
      <p:sp>
        <p:nvSpPr>
          <p:cNvPr id="11" name="Text 8"/>
          <p:cNvSpPr/>
          <p:nvPr/>
        </p:nvSpPr>
        <p:spPr>
          <a:xfrm>
            <a:off x="9696331" y="4864179"/>
            <a:ext cx="2684859" cy="636151"/>
          </a:xfrm>
          <a:prstGeom prst="rect">
            <a:avLst/>
          </a:prstGeom>
          <a:noFill/>
          <a:ln/>
        </p:spPr>
        <p:txBody>
          <a:bodyPr wrap="none" lIns="0" tIns="0" rIns="0" bIns="0" rtlCol="0" anchor="t"/>
          <a:lstStyle/>
          <a:p>
            <a:pPr marL="0" indent="0" algn="ctr">
              <a:lnSpc>
                <a:spcPts val="5000"/>
              </a:lnSpc>
              <a:buNone/>
            </a:pPr>
            <a:r>
              <a:rPr lang="en-US" sz="5000" b="1" dirty="0">
                <a:solidFill>
                  <a:srgbClr val="E0D6DE"/>
                </a:solidFill>
                <a:latin typeface="Overpass Bold" pitchFamily="34" charset="0"/>
                <a:ea typeface="Overpass Bold" pitchFamily="34" charset="-122"/>
                <a:cs typeface="Overpass Bold" pitchFamily="34" charset="-120"/>
              </a:rPr>
              <a:t>Low</a:t>
            </a:r>
            <a:endParaRPr lang="en-US" sz="5000" dirty="0"/>
          </a:p>
        </p:txBody>
      </p:sp>
      <p:sp>
        <p:nvSpPr>
          <p:cNvPr id="12" name="Text 9"/>
          <p:cNvSpPr/>
          <p:nvPr/>
        </p:nvSpPr>
        <p:spPr>
          <a:xfrm>
            <a:off x="9833729" y="5741194"/>
            <a:ext cx="2409944" cy="301228"/>
          </a:xfrm>
          <a:prstGeom prst="rect">
            <a:avLst/>
          </a:prstGeom>
          <a:noFill/>
          <a:ln/>
        </p:spPr>
        <p:txBody>
          <a:bodyPr wrap="none" lIns="0" tIns="0" rIns="0" bIns="0" rtlCol="0" anchor="t"/>
          <a:lstStyle/>
          <a:p>
            <a:pPr marL="0" indent="0" algn="ctr">
              <a:lnSpc>
                <a:spcPts val="2350"/>
              </a:lnSpc>
              <a:buNone/>
            </a:pPr>
            <a:r>
              <a:rPr lang="en-US" sz="1850" b="1" dirty="0">
                <a:solidFill>
                  <a:srgbClr val="E0D6DE"/>
                </a:solidFill>
                <a:latin typeface="Overpass Bold" pitchFamily="34" charset="0"/>
                <a:ea typeface="Overpass Bold" pitchFamily="34" charset="-122"/>
                <a:cs typeface="Overpass Bold" pitchFamily="34" charset="-120"/>
              </a:rPr>
              <a:t>MAE</a:t>
            </a:r>
            <a:endParaRPr lang="en-US" sz="1850" dirty="0"/>
          </a:p>
        </p:txBody>
      </p:sp>
      <p:sp>
        <p:nvSpPr>
          <p:cNvPr id="13" name="Text 10"/>
          <p:cNvSpPr/>
          <p:nvPr/>
        </p:nvSpPr>
        <p:spPr>
          <a:xfrm>
            <a:off x="9696331" y="6235184"/>
            <a:ext cx="2684859" cy="616744"/>
          </a:xfrm>
          <a:prstGeom prst="rect">
            <a:avLst/>
          </a:prstGeom>
          <a:noFill/>
          <a:ln/>
        </p:spPr>
        <p:txBody>
          <a:bodyPr wrap="square" lIns="0" tIns="0" rIns="0" bIns="0" rtlCol="0" anchor="t"/>
          <a:lstStyle/>
          <a:p>
            <a:pPr marL="0" indent="0" algn="ctr">
              <a:lnSpc>
                <a:spcPts val="2400"/>
              </a:lnSpc>
              <a:buNone/>
            </a:pPr>
            <a:r>
              <a:rPr lang="en-US" sz="1500" dirty="0">
                <a:solidFill>
                  <a:srgbClr val="E0D6DE"/>
                </a:solidFill>
                <a:latin typeface="Overpass" pitchFamily="34" charset="0"/>
                <a:ea typeface="Overpass" pitchFamily="34" charset="-122"/>
                <a:cs typeface="Overpass" pitchFamily="34" charset="-120"/>
              </a:rPr>
              <a:t>Mean Absolute Error confirms consistent performance</a:t>
            </a:r>
            <a:endParaRPr lang="en-US" sz="1500" dirty="0"/>
          </a:p>
        </p:txBody>
      </p:sp>
      <p:sp>
        <p:nvSpPr>
          <p:cNvPr id="14" name="Text 11"/>
          <p:cNvSpPr/>
          <p:nvPr/>
        </p:nvSpPr>
        <p:spPr>
          <a:xfrm>
            <a:off x="793790" y="7285553"/>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E0D6DE"/>
                </a:solidFill>
                <a:latin typeface="Overpass" pitchFamily="34" charset="0"/>
                <a:ea typeface="Overpass" pitchFamily="34" charset="-122"/>
                <a:cs typeface="Overpass" pitchFamily="34" charset="-120"/>
              </a:rPr>
              <a:t>Comprehensive analysis including residual distribution and trend visualization confirms the model's reliability for production deployment.</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9840039" y="2387441"/>
            <a:ext cx="4606052" cy="3454598"/>
          </a:xfrm>
          <a:prstGeom prst="rect">
            <a:avLst/>
          </a:prstGeom>
        </p:spPr>
      </p:pic>
      <p:sp>
        <p:nvSpPr>
          <p:cNvPr id="4" name="Text 0"/>
          <p:cNvSpPr/>
          <p:nvPr/>
        </p:nvSpPr>
        <p:spPr>
          <a:xfrm>
            <a:off x="793790" y="748903"/>
            <a:ext cx="5491996" cy="460772"/>
          </a:xfrm>
          <a:prstGeom prst="rect">
            <a:avLst/>
          </a:prstGeom>
          <a:noFill/>
          <a:ln/>
        </p:spPr>
        <p:txBody>
          <a:bodyPr wrap="none" lIns="0" tIns="0" rIns="0" bIns="0" rtlCol="0" anchor="t"/>
          <a:lstStyle/>
          <a:p>
            <a:pPr marL="0" indent="0" algn="l">
              <a:lnSpc>
                <a:spcPts val="3600"/>
              </a:lnSpc>
              <a:buNone/>
            </a:pPr>
            <a:r>
              <a:rPr lang="en-US" sz="2900" b="1" dirty="0">
                <a:solidFill>
                  <a:srgbClr val="97B8FF"/>
                </a:solidFill>
                <a:latin typeface="Overpass Bold" pitchFamily="34" charset="0"/>
                <a:ea typeface="Overpass Bold" pitchFamily="34" charset="-122"/>
                <a:cs typeface="Overpass Bold" pitchFamily="34" charset="-120"/>
              </a:rPr>
              <a:t>Interactive Streamlit Dashboard</a:t>
            </a:r>
            <a:endParaRPr lang="en-US" sz="2900" dirty="0"/>
          </a:p>
        </p:txBody>
      </p:sp>
      <p:sp>
        <p:nvSpPr>
          <p:cNvPr id="5" name="Shape 1"/>
          <p:cNvSpPr/>
          <p:nvPr/>
        </p:nvSpPr>
        <p:spPr>
          <a:xfrm>
            <a:off x="793790" y="1430774"/>
            <a:ext cx="331708" cy="331708"/>
          </a:xfrm>
          <a:prstGeom prst="roundRect">
            <a:avLst>
              <a:gd name="adj" fmla="val 40003"/>
            </a:avLst>
          </a:prstGeom>
          <a:solidFill>
            <a:srgbClr val="07070C"/>
          </a:solidFill>
          <a:ln/>
          <a:effectLst>
            <a:outerShdw blurRad="220980" algn="bl" rotWithShape="0">
              <a:srgbClr val="FFFFFF">
                <a:alpha val="20000"/>
              </a:srgbClr>
            </a:outerShdw>
          </a:effectLst>
        </p:spPr>
      </p:sp>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094" y="1486079"/>
            <a:ext cx="221099" cy="221099"/>
          </a:xfrm>
          <a:prstGeom prst="rect">
            <a:avLst/>
          </a:prstGeom>
        </p:spPr>
      </p:pic>
      <p:sp>
        <p:nvSpPr>
          <p:cNvPr id="7" name="Text 2"/>
          <p:cNvSpPr/>
          <p:nvPr/>
        </p:nvSpPr>
        <p:spPr>
          <a:xfrm>
            <a:off x="1272897" y="1481376"/>
            <a:ext cx="3049191" cy="230386"/>
          </a:xfrm>
          <a:prstGeom prst="rect">
            <a:avLst/>
          </a:prstGeom>
          <a:noFill/>
          <a:ln/>
        </p:spPr>
        <p:txBody>
          <a:bodyPr wrap="none" lIns="0" tIns="0" rIns="0" bIns="0" rtlCol="0" anchor="t"/>
          <a:lstStyle/>
          <a:p>
            <a:pPr marL="0" indent="0" algn="l">
              <a:lnSpc>
                <a:spcPts val="1800"/>
              </a:lnSpc>
              <a:buNone/>
            </a:pPr>
            <a:r>
              <a:rPr lang="en-US" sz="1450" b="1" dirty="0">
                <a:solidFill>
                  <a:srgbClr val="E0D6DE"/>
                </a:solidFill>
                <a:latin typeface="Overpass Bold" pitchFamily="34" charset="0"/>
                <a:ea typeface="Overpass Bold" pitchFamily="34" charset="-122"/>
                <a:cs typeface="Overpass Bold" pitchFamily="34" charset="-120"/>
              </a:rPr>
              <a:t>Remaining Useful Life (RUL) Trends</a:t>
            </a:r>
            <a:endParaRPr lang="en-US" sz="1450" dirty="0"/>
          </a:p>
        </p:txBody>
      </p:sp>
      <p:sp>
        <p:nvSpPr>
          <p:cNvPr id="8" name="Text 3"/>
          <p:cNvSpPr/>
          <p:nvPr/>
        </p:nvSpPr>
        <p:spPr>
          <a:xfrm>
            <a:off x="1272897" y="1800106"/>
            <a:ext cx="7077313" cy="47148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Overpass" pitchFamily="34" charset="0"/>
                <a:ea typeface="Overpass" pitchFamily="34" charset="-122"/>
                <a:cs typeface="Overpass" pitchFamily="34" charset="-120"/>
              </a:rPr>
              <a:t>Real-time visualization of equipment health trajectories over time, enabling proactive maintenance planning</a:t>
            </a:r>
            <a:endParaRPr lang="en-US" sz="1150" dirty="0"/>
          </a:p>
        </p:txBody>
      </p:sp>
      <p:sp>
        <p:nvSpPr>
          <p:cNvPr id="9" name="Shape 4"/>
          <p:cNvSpPr/>
          <p:nvPr/>
        </p:nvSpPr>
        <p:spPr>
          <a:xfrm>
            <a:off x="793790" y="2566392"/>
            <a:ext cx="331708" cy="331708"/>
          </a:xfrm>
          <a:prstGeom prst="roundRect">
            <a:avLst>
              <a:gd name="adj" fmla="val 40003"/>
            </a:avLst>
          </a:prstGeom>
          <a:solidFill>
            <a:srgbClr val="07070C"/>
          </a:solidFill>
          <a:ln/>
          <a:effectLst>
            <a:outerShdw blurRad="220980" algn="bl" rotWithShape="0">
              <a:srgbClr val="FFFFFF">
                <a:alpha val="20000"/>
              </a:srgbClr>
            </a:outerShdw>
          </a:effectLst>
        </p:spPr>
      </p:sp>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094" y="2621697"/>
            <a:ext cx="221099" cy="221099"/>
          </a:xfrm>
          <a:prstGeom prst="rect">
            <a:avLst/>
          </a:prstGeom>
        </p:spPr>
      </p:pic>
      <p:sp>
        <p:nvSpPr>
          <p:cNvPr id="11" name="Text 5"/>
          <p:cNvSpPr/>
          <p:nvPr/>
        </p:nvSpPr>
        <p:spPr>
          <a:xfrm>
            <a:off x="1272897" y="2616994"/>
            <a:ext cx="2477810" cy="230386"/>
          </a:xfrm>
          <a:prstGeom prst="rect">
            <a:avLst/>
          </a:prstGeom>
          <a:noFill/>
          <a:ln/>
        </p:spPr>
        <p:txBody>
          <a:bodyPr wrap="none" lIns="0" tIns="0" rIns="0" bIns="0" rtlCol="0" anchor="t"/>
          <a:lstStyle/>
          <a:p>
            <a:pPr marL="0" indent="0" algn="l">
              <a:lnSpc>
                <a:spcPts val="1800"/>
              </a:lnSpc>
              <a:buNone/>
            </a:pPr>
            <a:r>
              <a:rPr lang="en-US" sz="1450" b="1" dirty="0">
                <a:solidFill>
                  <a:srgbClr val="E0D6DE"/>
                </a:solidFill>
                <a:latin typeface="Overpass Bold" pitchFamily="34" charset="0"/>
                <a:ea typeface="Overpass Bold" pitchFamily="34" charset="-122"/>
                <a:cs typeface="Overpass Bold" pitchFamily="34" charset="-120"/>
              </a:rPr>
              <a:t>Performance Metrics Display</a:t>
            </a:r>
            <a:endParaRPr lang="en-US" sz="1450" dirty="0"/>
          </a:p>
        </p:txBody>
      </p:sp>
      <p:sp>
        <p:nvSpPr>
          <p:cNvPr id="12" name="Text 6"/>
          <p:cNvSpPr/>
          <p:nvPr/>
        </p:nvSpPr>
        <p:spPr>
          <a:xfrm>
            <a:off x="1272897" y="2935724"/>
            <a:ext cx="7077313"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Overpass" pitchFamily="34" charset="0"/>
                <a:ea typeface="Overpass" pitchFamily="34" charset="-122"/>
                <a:cs typeface="Overpass" pitchFamily="34" charset="-120"/>
              </a:rPr>
              <a:t>Live tracking of RMSE, MAE, and R² scores to monitor model accuracy and reliability</a:t>
            </a:r>
            <a:endParaRPr lang="en-US" sz="1150" dirty="0"/>
          </a:p>
        </p:txBody>
      </p:sp>
      <p:sp>
        <p:nvSpPr>
          <p:cNvPr id="13" name="Shape 7"/>
          <p:cNvSpPr/>
          <p:nvPr/>
        </p:nvSpPr>
        <p:spPr>
          <a:xfrm>
            <a:off x="793790" y="3466267"/>
            <a:ext cx="331708" cy="331708"/>
          </a:xfrm>
          <a:prstGeom prst="roundRect">
            <a:avLst>
              <a:gd name="adj" fmla="val 40003"/>
            </a:avLst>
          </a:prstGeom>
          <a:solidFill>
            <a:srgbClr val="07070C"/>
          </a:solidFill>
          <a:ln/>
          <a:effectLst>
            <a:outerShdw blurRad="220980" algn="bl" rotWithShape="0">
              <a:srgbClr val="FFFFFF">
                <a:alpha val="20000"/>
              </a:srgbClr>
            </a:outerShdw>
          </a:effectLst>
        </p:spPr>
      </p:sp>
      <p:pic>
        <p:nvPicPr>
          <p:cNvPr id="14"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094" y="3521571"/>
            <a:ext cx="221099" cy="221099"/>
          </a:xfrm>
          <a:prstGeom prst="rect">
            <a:avLst/>
          </a:prstGeom>
        </p:spPr>
      </p:pic>
      <p:sp>
        <p:nvSpPr>
          <p:cNvPr id="15" name="Text 8"/>
          <p:cNvSpPr/>
          <p:nvPr/>
        </p:nvSpPr>
        <p:spPr>
          <a:xfrm>
            <a:off x="1272897" y="3516868"/>
            <a:ext cx="2181701" cy="230386"/>
          </a:xfrm>
          <a:prstGeom prst="rect">
            <a:avLst/>
          </a:prstGeom>
          <a:noFill/>
          <a:ln/>
        </p:spPr>
        <p:txBody>
          <a:bodyPr wrap="none" lIns="0" tIns="0" rIns="0" bIns="0" rtlCol="0" anchor="t"/>
          <a:lstStyle/>
          <a:p>
            <a:pPr marL="0" indent="0" algn="l">
              <a:lnSpc>
                <a:spcPts val="1800"/>
              </a:lnSpc>
              <a:buNone/>
            </a:pPr>
            <a:r>
              <a:rPr lang="en-US" sz="1450" b="1" dirty="0">
                <a:solidFill>
                  <a:srgbClr val="E0D6DE"/>
                </a:solidFill>
                <a:latin typeface="Overpass Bold" pitchFamily="34" charset="0"/>
                <a:ea typeface="Overpass Bold" pitchFamily="34" charset="-122"/>
                <a:cs typeface="Overpass Bold" pitchFamily="34" charset="-120"/>
              </a:rPr>
              <a:t>Interactive Visualizations</a:t>
            </a:r>
            <a:endParaRPr lang="en-US" sz="1450" dirty="0"/>
          </a:p>
        </p:txBody>
      </p:sp>
      <p:sp>
        <p:nvSpPr>
          <p:cNvPr id="16" name="Text 9"/>
          <p:cNvSpPr/>
          <p:nvPr/>
        </p:nvSpPr>
        <p:spPr>
          <a:xfrm>
            <a:off x="1272897" y="3835598"/>
            <a:ext cx="7077313"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Overpass" pitchFamily="34" charset="0"/>
                <a:ea typeface="Overpass" pitchFamily="34" charset="-122"/>
                <a:cs typeface="Overpass" pitchFamily="34" charset="-120"/>
              </a:rPr>
              <a:t>Dynamic charts and graphs allowing stakeholders to explore data patterns and trends intuitively</a:t>
            </a:r>
            <a:endParaRPr lang="en-US" sz="1150" dirty="0"/>
          </a:p>
        </p:txBody>
      </p:sp>
      <p:pic>
        <p:nvPicPr>
          <p:cNvPr id="17" name="Image 5" descr="preencoded.png"/>
          <p:cNvPicPr>
            <a:picLocks noChangeAspect="1"/>
          </p:cNvPicPr>
          <p:nvPr/>
        </p:nvPicPr>
        <p:blipFill>
          <a:blip r:embed="rId11"/>
          <a:stretch>
            <a:fillRect/>
          </a:stretch>
        </p:blipFill>
        <p:spPr>
          <a:xfrm>
            <a:off x="1839039" y="4403050"/>
            <a:ext cx="3882509" cy="2911792"/>
          </a:xfrm>
          <a:prstGeom prst="rect">
            <a:avLst/>
          </a:prstGeom>
        </p:spPr>
      </p:pic>
      <p:sp>
        <p:nvSpPr>
          <p:cNvPr id="18" name="Text 10"/>
          <p:cNvSpPr/>
          <p:nvPr/>
        </p:nvSpPr>
        <p:spPr>
          <a:xfrm>
            <a:off x="7134106" y="4369832"/>
            <a:ext cx="1223605" cy="235744"/>
          </a:xfrm>
          <a:prstGeom prst="rect">
            <a:avLst/>
          </a:prstGeom>
          <a:noFill/>
          <a:ln/>
        </p:spPr>
        <p:txBody>
          <a:bodyPr wrap="none" lIns="0" tIns="0" rIns="0" bIns="0" rtlCol="0" anchor="t"/>
          <a:lstStyle/>
          <a:p>
            <a:pPr marL="0" indent="0" algn="l">
              <a:lnSpc>
                <a:spcPts val="1850"/>
              </a:lnSpc>
              <a:buNone/>
            </a:pP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3545" y="584240"/>
            <a:ext cx="3812500" cy="431602"/>
          </a:xfrm>
          <a:prstGeom prst="rect">
            <a:avLst/>
          </a:prstGeom>
          <a:noFill/>
          <a:ln/>
        </p:spPr>
        <p:txBody>
          <a:bodyPr wrap="none" lIns="0" tIns="0" rIns="0" bIns="0" rtlCol="0" anchor="t"/>
          <a:lstStyle/>
          <a:p>
            <a:pPr marL="0" indent="0" algn="l">
              <a:lnSpc>
                <a:spcPts val="3350"/>
              </a:lnSpc>
              <a:buNone/>
            </a:pPr>
            <a:r>
              <a:rPr lang="en-US" sz="2700" b="1" dirty="0">
                <a:solidFill>
                  <a:srgbClr val="97B8FF"/>
                </a:solidFill>
                <a:latin typeface="Overpass Bold" pitchFamily="34" charset="0"/>
                <a:ea typeface="Overpass Bold" pitchFamily="34" charset="-122"/>
                <a:cs typeface="Overpass Bold" pitchFamily="34" charset="-120"/>
              </a:rPr>
              <a:t>Intelligent Alert System</a:t>
            </a:r>
            <a:endParaRPr lang="en-US" sz="2700" dirty="0"/>
          </a:p>
        </p:txBody>
      </p:sp>
      <p:pic>
        <p:nvPicPr>
          <p:cNvPr id="3" name="Image 0" descr="preencoded.png"/>
          <p:cNvPicPr>
            <a:picLocks noChangeAspect="1"/>
          </p:cNvPicPr>
          <p:nvPr/>
        </p:nvPicPr>
        <p:blipFill>
          <a:blip r:embed="rId3"/>
          <a:stretch>
            <a:fillRect/>
          </a:stretch>
        </p:blipFill>
        <p:spPr>
          <a:xfrm>
            <a:off x="2218015" y="1378148"/>
            <a:ext cx="5476280" cy="4493181"/>
          </a:xfrm>
          <a:prstGeom prst="rect">
            <a:avLst/>
          </a:prstGeom>
        </p:spPr>
      </p:pic>
      <p:sp>
        <p:nvSpPr>
          <p:cNvPr id="4" name="Text 1"/>
          <p:cNvSpPr/>
          <p:nvPr/>
        </p:nvSpPr>
        <p:spPr>
          <a:xfrm>
            <a:off x="9513332" y="1360884"/>
            <a:ext cx="4381143" cy="1191101"/>
          </a:xfrm>
          <a:prstGeom prst="rect">
            <a:avLst/>
          </a:prstGeom>
          <a:noFill/>
          <a:ln/>
        </p:spPr>
        <p:txBody>
          <a:bodyPr wrap="square" lIns="0" tIns="0" rIns="0" bIns="0" rtlCol="0" anchor="t"/>
          <a:lstStyle/>
          <a:p>
            <a:pPr marL="0" indent="0" algn="l">
              <a:lnSpc>
                <a:spcPts val="4650"/>
              </a:lnSpc>
              <a:buNone/>
            </a:pPr>
            <a:r>
              <a:rPr lang="en-US" sz="3750" b="1" dirty="0">
                <a:solidFill>
                  <a:srgbClr val="97B8FF"/>
                </a:solidFill>
                <a:latin typeface="Overpass Bold" pitchFamily="34" charset="0"/>
                <a:ea typeface="Overpass Bold" pitchFamily="34" charset="-122"/>
                <a:cs typeface="Overpass Bold" pitchFamily="34" charset="-120"/>
              </a:rPr>
              <a:t>Model Performance Overview</a:t>
            </a:r>
            <a:endParaRPr lang="en-US" sz="3750" dirty="0"/>
          </a:p>
        </p:txBody>
      </p:sp>
      <p:sp>
        <p:nvSpPr>
          <p:cNvPr id="5" name="Text 2"/>
          <p:cNvSpPr/>
          <p:nvPr/>
        </p:nvSpPr>
        <p:spPr>
          <a:xfrm>
            <a:off x="9513332" y="2689979"/>
            <a:ext cx="4381143" cy="1325880"/>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Overpass" pitchFamily="34" charset="0"/>
                <a:ea typeface="Overpass" pitchFamily="34" charset="-122"/>
                <a:cs typeface="Overpass" pitchFamily="34" charset="-120"/>
              </a:rPr>
              <a:t>The dashboard provides a real-time view of the model’s performance using key evaluation metrics such as RMSE, MAE, and R² Score. It visualizes Remaining Useful Life (RUL) trends over time, helping identify potential failure points early. The interface enables quick interpretation of predictions and allows users to monitor equipment health more effectively.</a:t>
            </a:r>
            <a:endParaRPr lang="en-US" sz="1050" dirty="0"/>
          </a:p>
        </p:txBody>
      </p:sp>
      <p:sp>
        <p:nvSpPr>
          <p:cNvPr id="6" name="Text 3"/>
          <p:cNvSpPr/>
          <p:nvPr/>
        </p:nvSpPr>
        <p:spPr>
          <a:xfrm>
            <a:off x="743545" y="6181844"/>
            <a:ext cx="13143309" cy="220980"/>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Overpass" pitchFamily="34" charset="0"/>
                <a:ea typeface="Overpass" pitchFamily="34" charset="-122"/>
                <a:cs typeface="Overpass" pitchFamily="34" charset="-120"/>
              </a:rPr>
              <a:t>Automated threshold monitoring generates immediate alerts when equipment shows signs of impending failure.</a:t>
            </a:r>
            <a:endParaRPr lang="en-US" sz="1050" dirty="0"/>
          </a:p>
        </p:txBody>
      </p:sp>
      <p:sp>
        <p:nvSpPr>
          <p:cNvPr id="7" name="Shape 4"/>
          <p:cNvSpPr/>
          <p:nvPr/>
        </p:nvSpPr>
        <p:spPr>
          <a:xfrm>
            <a:off x="743545" y="6558082"/>
            <a:ext cx="310634" cy="310634"/>
          </a:xfrm>
          <a:prstGeom prst="roundRect">
            <a:avLst>
              <a:gd name="adj" fmla="val 40013"/>
            </a:avLst>
          </a:prstGeom>
          <a:solidFill>
            <a:srgbClr val="07070C"/>
          </a:solidFill>
          <a:ln/>
          <a:effectLst>
            <a:outerShdw blurRad="207010" algn="bl" rotWithShape="0">
              <a:srgbClr val="FFFFFF">
                <a:alpha val="20000"/>
              </a:srgbClr>
            </a:outerShdw>
          </a:effectLst>
        </p:spPr>
      </p:sp>
      <p:sp>
        <p:nvSpPr>
          <p:cNvPr id="8" name="Text 5"/>
          <p:cNvSpPr/>
          <p:nvPr/>
        </p:nvSpPr>
        <p:spPr>
          <a:xfrm>
            <a:off x="795278" y="6583918"/>
            <a:ext cx="207050" cy="258842"/>
          </a:xfrm>
          <a:prstGeom prst="rect">
            <a:avLst/>
          </a:prstGeom>
          <a:noFill/>
          <a:ln/>
        </p:spPr>
        <p:txBody>
          <a:bodyPr wrap="none" lIns="0" tIns="0" rIns="0" bIns="0" rtlCol="0" anchor="t"/>
          <a:lstStyle/>
          <a:p>
            <a:pPr marL="0" indent="0" algn="ctr">
              <a:lnSpc>
                <a:spcPts val="1600"/>
              </a:lnSpc>
              <a:buNone/>
            </a:pPr>
            <a:r>
              <a:rPr lang="en-US" sz="1600" b="1" dirty="0">
                <a:solidFill>
                  <a:srgbClr val="E0D6DE"/>
                </a:solidFill>
                <a:latin typeface="Overpass Bold" pitchFamily="34" charset="0"/>
                <a:ea typeface="Overpass Bold" pitchFamily="34" charset="-122"/>
                <a:cs typeface="Overpass Bold" pitchFamily="34" charset="-120"/>
              </a:rPr>
              <a:t>1</a:t>
            </a:r>
            <a:endParaRPr lang="en-US" sz="1600" dirty="0"/>
          </a:p>
        </p:txBody>
      </p:sp>
      <p:sp>
        <p:nvSpPr>
          <p:cNvPr id="9" name="Text 6"/>
          <p:cNvSpPr/>
          <p:nvPr/>
        </p:nvSpPr>
        <p:spPr>
          <a:xfrm>
            <a:off x="1192173" y="6605468"/>
            <a:ext cx="1726287" cy="215741"/>
          </a:xfrm>
          <a:prstGeom prst="rect">
            <a:avLst/>
          </a:prstGeom>
          <a:noFill/>
          <a:ln/>
        </p:spPr>
        <p:txBody>
          <a:bodyPr wrap="none" lIns="0" tIns="0" rIns="0" bIns="0" rtlCol="0" anchor="t"/>
          <a:lstStyle/>
          <a:p>
            <a:pPr marL="0" indent="0" algn="l">
              <a:lnSpc>
                <a:spcPts val="1650"/>
              </a:lnSpc>
              <a:buNone/>
            </a:pPr>
            <a:r>
              <a:rPr lang="en-US" sz="1350" b="1" dirty="0">
                <a:solidFill>
                  <a:srgbClr val="E0D6DE"/>
                </a:solidFill>
                <a:latin typeface="Overpass Bold" pitchFamily="34" charset="0"/>
                <a:ea typeface="Overpass Bold" pitchFamily="34" charset="-122"/>
                <a:cs typeface="Overpass Bold" pitchFamily="34" charset="-120"/>
              </a:rPr>
              <a:t>Detection</a:t>
            </a:r>
            <a:endParaRPr lang="en-US" sz="1350" dirty="0"/>
          </a:p>
        </p:txBody>
      </p:sp>
      <p:sp>
        <p:nvSpPr>
          <p:cNvPr id="10" name="Text 7"/>
          <p:cNvSpPr/>
          <p:nvPr/>
        </p:nvSpPr>
        <p:spPr>
          <a:xfrm>
            <a:off x="1192173" y="6903958"/>
            <a:ext cx="6036707" cy="220980"/>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Overpass" pitchFamily="34" charset="0"/>
                <a:ea typeface="Overpass" pitchFamily="34" charset="-122"/>
                <a:cs typeface="Overpass" pitchFamily="34" charset="-120"/>
              </a:rPr>
              <a:t>Model identifies anomaly patterns</a:t>
            </a:r>
            <a:endParaRPr lang="en-US" sz="1050" dirty="0"/>
          </a:p>
        </p:txBody>
      </p:sp>
      <p:sp>
        <p:nvSpPr>
          <p:cNvPr id="11" name="Shape 8"/>
          <p:cNvSpPr/>
          <p:nvPr/>
        </p:nvSpPr>
        <p:spPr>
          <a:xfrm>
            <a:off x="7401401" y="6558082"/>
            <a:ext cx="310634" cy="310634"/>
          </a:xfrm>
          <a:prstGeom prst="roundRect">
            <a:avLst>
              <a:gd name="adj" fmla="val 40013"/>
            </a:avLst>
          </a:prstGeom>
          <a:solidFill>
            <a:srgbClr val="07070C"/>
          </a:solidFill>
          <a:ln/>
          <a:effectLst>
            <a:outerShdw blurRad="207010" algn="bl" rotWithShape="0">
              <a:srgbClr val="FFFFFF">
                <a:alpha val="20000"/>
              </a:srgbClr>
            </a:outerShdw>
          </a:effectLst>
        </p:spPr>
      </p:sp>
      <p:sp>
        <p:nvSpPr>
          <p:cNvPr id="12" name="Text 9"/>
          <p:cNvSpPr/>
          <p:nvPr/>
        </p:nvSpPr>
        <p:spPr>
          <a:xfrm>
            <a:off x="7453134" y="6583918"/>
            <a:ext cx="207050" cy="258842"/>
          </a:xfrm>
          <a:prstGeom prst="rect">
            <a:avLst/>
          </a:prstGeom>
          <a:noFill/>
          <a:ln/>
        </p:spPr>
        <p:txBody>
          <a:bodyPr wrap="none" lIns="0" tIns="0" rIns="0" bIns="0" rtlCol="0" anchor="t"/>
          <a:lstStyle/>
          <a:p>
            <a:pPr marL="0" indent="0" algn="ctr">
              <a:lnSpc>
                <a:spcPts val="1600"/>
              </a:lnSpc>
              <a:buNone/>
            </a:pPr>
            <a:r>
              <a:rPr lang="en-US" sz="1600" b="1" dirty="0">
                <a:solidFill>
                  <a:srgbClr val="E0D6DE"/>
                </a:solidFill>
                <a:latin typeface="Overpass Bold" pitchFamily="34" charset="0"/>
                <a:ea typeface="Overpass Bold" pitchFamily="34" charset="-122"/>
                <a:cs typeface="Overpass Bold" pitchFamily="34" charset="-120"/>
              </a:rPr>
              <a:t>2</a:t>
            </a:r>
            <a:endParaRPr lang="en-US" sz="1600" dirty="0"/>
          </a:p>
        </p:txBody>
      </p:sp>
      <p:sp>
        <p:nvSpPr>
          <p:cNvPr id="13" name="Text 10"/>
          <p:cNvSpPr/>
          <p:nvPr/>
        </p:nvSpPr>
        <p:spPr>
          <a:xfrm>
            <a:off x="7850029" y="6605468"/>
            <a:ext cx="1726287" cy="215741"/>
          </a:xfrm>
          <a:prstGeom prst="rect">
            <a:avLst/>
          </a:prstGeom>
          <a:noFill/>
          <a:ln/>
        </p:spPr>
        <p:txBody>
          <a:bodyPr wrap="none" lIns="0" tIns="0" rIns="0" bIns="0" rtlCol="0" anchor="t"/>
          <a:lstStyle/>
          <a:p>
            <a:pPr marL="0" indent="0" algn="l">
              <a:lnSpc>
                <a:spcPts val="1650"/>
              </a:lnSpc>
              <a:buNone/>
            </a:pPr>
            <a:r>
              <a:rPr lang="en-US" sz="1350" b="1" dirty="0">
                <a:solidFill>
                  <a:srgbClr val="E0D6DE"/>
                </a:solidFill>
                <a:latin typeface="Overpass Bold" pitchFamily="34" charset="0"/>
                <a:ea typeface="Overpass Bold" pitchFamily="34" charset="-122"/>
                <a:cs typeface="Overpass Bold" pitchFamily="34" charset="-120"/>
              </a:rPr>
              <a:t>Evaluation</a:t>
            </a:r>
            <a:endParaRPr lang="en-US" sz="1350" dirty="0"/>
          </a:p>
        </p:txBody>
      </p:sp>
      <p:sp>
        <p:nvSpPr>
          <p:cNvPr id="14" name="Text 11"/>
          <p:cNvSpPr/>
          <p:nvPr/>
        </p:nvSpPr>
        <p:spPr>
          <a:xfrm>
            <a:off x="7850029" y="6903958"/>
            <a:ext cx="6036826" cy="220980"/>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Overpass" pitchFamily="34" charset="0"/>
                <a:ea typeface="Overpass" pitchFamily="34" charset="-122"/>
                <a:cs typeface="Overpass" pitchFamily="34" charset="-120"/>
              </a:rPr>
              <a:t>Compare prediction against threshold</a:t>
            </a:r>
            <a:endParaRPr lang="en-US" sz="1050" dirty="0"/>
          </a:p>
        </p:txBody>
      </p:sp>
      <p:sp>
        <p:nvSpPr>
          <p:cNvPr id="15" name="Shape 12"/>
          <p:cNvSpPr/>
          <p:nvPr/>
        </p:nvSpPr>
        <p:spPr>
          <a:xfrm>
            <a:off x="743545" y="7401044"/>
            <a:ext cx="310634" cy="310634"/>
          </a:xfrm>
          <a:prstGeom prst="roundRect">
            <a:avLst>
              <a:gd name="adj" fmla="val 40013"/>
            </a:avLst>
          </a:prstGeom>
          <a:solidFill>
            <a:srgbClr val="07070C"/>
          </a:solidFill>
          <a:ln/>
          <a:effectLst>
            <a:outerShdw blurRad="207010" algn="bl" rotWithShape="0">
              <a:srgbClr val="FFFFFF">
                <a:alpha val="20000"/>
              </a:srgbClr>
            </a:outerShdw>
          </a:effectLst>
        </p:spPr>
      </p:sp>
      <p:sp>
        <p:nvSpPr>
          <p:cNvPr id="16" name="Text 13"/>
          <p:cNvSpPr/>
          <p:nvPr/>
        </p:nvSpPr>
        <p:spPr>
          <a:xfrm>
            <a:off x="795278" y="7426881"/>
            <a:ext cx="207050" cy="258842"/>
          </a:xfrm>
          <a:prstGeom prst="rect">
            <a:avLst/>
          </a:prstGeom>
          <a:noFill/>
          <a:ln/>
        </p:spPr>
        <p:txBody>
          <a:bodyPr wrap="none" lIns="0" tIns="0" rIns="0" bIns="0" rtlCol="0" anchor="t"/>
          <a:lstStyle/>
          <a:p>
            <a:pPr marL="0" indent="0" algn="ctr">
              <a:lnSpc>
                <a:spcPts val="1600"/>
              </a:lnSpc>
              <a:buNone/>
            </a:pPr>
            <a:r>
              <a:rPr lang="en-US" sz="1600" b="1" dirty="0">
                <a:solidFill>
                  <a:srgbClr val="E0D6DE"/>
                </a:solidFill>
                <a:latin typeface="Overpass Bold" pitchFamily="34" charset="0"/>
                <a:ea typeface="Overpass Bold" pitchFamily="34" charset="-122"/>
                <a:cs typeface="Overpass Bold" pitchFamily="34" charset="-120"/>
              </a:rPr>
              <a:t>3</a:t>
            </a:r>
            <a:endParaRPr lang="en-US" sz="1600" dirty="0"/>
          </a:p>
        </p:txBody>
      </p:sp>
      <p:sp>
        <p:nvSpPr>
          <p:cNvPr id="17" name="Text 14"/>
          <p:cNvSpPr/>
          <p:nvPr/>
        </p:nvSpPr>
        <p:spPr>
          <a:xfrm>
            <a:off x="1192173" y="7448431"/>
            <a:ext cx="1726287" cy="215741"/>
          </a:xfrm>
          <a:prstGeom prst="rect">
            <a:avLst/>
          </a:prstGeom>
          <a:noFill/>
          <a:ln/>
        </p:spPr>
        <p:txBody>
          <a:bodyPr wrap="none" lIns="0" tIns="0" rIns="0" bIns="0" rtlCol="0" anchor="t"/>
          <a:lstStyle/>
          <a:p>
            <a:pPr marL="0" indent="0" algn="l">
              <a:lnSpc>
                <a:spcPts val="1650"/>
              </a:lnSpc>
              <a:buNone/>
            </a:pPr>
            <a:r>
              <a:rPr lang="en-US" sz="1350" b="1" dirty="0">
                <a:solidFill>
                  <a:srgbClr val="E0D6DE"/>
                </a:solidFill>
                <a:latin typeface="Overpass Bold" pitchFamily="34" charset="0"/>
                <a:ea typeface="Overpass Bold" pitchFamily="34" charset="-122"/>
                <a:cs typeface="Overpass Bold" pitchFamily="34" charset="-120"/>
              </a:rPr>
              <a:t>Alert Generation</a:t>
            </a:r>
            <a:endParaRPr lang="en-US" sz="1350" dirty="0"/>
          </a:p>
        </p:txBody>
      </p:sp>
      <p:sp>
        <p:nvSpPr>
          <p:cNvPr id="18" name="Text 15"/>
          <p:cNvSpPr/>
          <p:nvPr/>
        </p:nvSpPr>
        <p:spPr>
          <a:xfrm>
            <a:off x="1192173" y="7746921"/>
            <a:ext cx="6036707" cy="220980"/>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Overpass" pitchFamily="34" charset="0"/>
                <a:ea typeface="Overpass" pitchFamily="34" charset="-122"/>
                <a:cs typeface="Overpass" pitchFamily="34" charset="-120"/>
              </a:rPr>
              <a:t>System triggers maintenance notification</a:t>
            </a:r>
            <a:endParaRPr lang="en-US" sz="1050" dirty="0"/>
          </a:p>
        </p:txBody>
      </p:sp>
      <p:sp>
        <p:nvSpPr>
          <p:cNvPr id="19" name="Shape 16"/>
          <p:cNvSpPr/>
          <p:nvPr/>
        </p:nvSpPr>
        <p:spPr>
          <a:xfrm>
            <a:off x="7401401" y="7401044"/>
            <a:ext cx="310634" cy="310634"/>
          </a:xfrm>
          <a:prstGeom prst="roundRect">
            <a:avLst>
              <a:gd name="adj" fmla="val 40013"/>
            </a:avLst>
          </a:prstGeom>
          <a:solidFill>
            <a:srgbClr val="07070C"/>
          </a:solidFill>
          <a:ln/>
          <a:effectLst>
            <a:outerShdw blurRad="207010" algn="bl" rotWithShape="0">
              <a:srgbClr val="FFFFFF">
                <a:alpha val="20000"/>
              </a:srgbClr>
            </a:outerShdw>
          </a:effectLst>
        </p:spPr>
      </p:sp>
      <p:sp>
        <p:nvSpPr>
          <p:cNvPr id="20" name="Text 17"/>
          <p:cNvSpPr/>
          <p:nvPr/>
        </p:nvSpPr>
        <p:spPr>
          <a:xfrm>
            <a:off x="7453134" y="7426881"/>
            <a:ext cx="207050" cy="258842"/>
          </a:xfrm>
          <a:prstGeom prst="rect">
            <a:avLst/>
          </a:prstGeom>
          <a:noFill/>
          <a:ln/>
        </p:spPr>
        <p:txBody>
          <a:bodyPr wrap="none" lIns="0" tIns="0" rIns="0" bIns="0" rtlCol="0" anchor="t"/>
          <a:lstStyle/>
          <a:p>
            <a:pPr marL="0" indent="0" algn="ctr">
              <a:lnSpc>
                <a:spcPts val="1600"/>
              </a:lnSpc>
              <a:buNone/>
            </a:pPr>
            <a:r>
              <a:rPr lang="en-US" sz="1600" b="1" dirty="0">
                <a:solidFill>
                  <a:srgbClr val="E0D6DE"/>
                </a:solidFill>
                <a:latin typeface="Overpass Bold" pitchFamily="34" charset="0"/>
                <a:ea typeface="Overpass Bold" pitchFamily="34" charset="-122"/>
                <a:cs typeface="Overpass Bold" pitchFamily="34" charset="-120"/>
              </a:rPr>
              <a:t>4</a:t>
            </a:r>
            <a:endParaRPr lang="en-US" sz="1600" dirty="0"/>
          </a:p>
        </p:txBody>
      </p:sp>
      <p:sp>
        <p:nvSpPr>
          <p:cNvPr id="21" name="Text 18"/>
          <p:cNvSpPr/>
          <p:nvPr/>
        </p:nvSpPr>
        <p:spPr>
          <a:xfrm>
            <a:off x="7850029" y="7448431"/>
            <a:ext cx="1726287" cy="215741"/>
          </a:xfrm>
          <a:prstGeom prst="rect">
            <a:avLst/>
          </a:prstGeom>
          <a:noFill/>
          <a:ln/>
        </p:spPr>
        <p:txBody>
          <a:bodyPr wrap="none" lIns="0" tIns="0" rIns="0" bIns="0" rtlCol="0" anchor="t"/>
          <a:lstStyle/>
          <a:p>
            <a:pPr marL="0" indent="0" algn="l">
              <a:lnSpc>
                <a:spcPts val="1650"/>
              </a:lnSpc>
              <a:buNone/>
            </a:pPr>
            <a:r>
              <a:rPr lang="en-US" sz="1350" b="1" dirty="0">
                <a:solidFill>
                  <a:srgbClr val="E0D6DE"/>
                </a:solidFill>
                <a:latin typeface="Overpass Bold" pitchFamily="34" charset="0"/>
                <a:ea typeface="Overpass Bold" pitchFamily="34" charset="-122"/>
                <a:cs typeface="Overpass Bold" pitchFamily="34" charset="-120"/>
              </a:rPr>
              <a:t>Action</a:t>
            </a:r>
            <a:endParaRPr lang="en-US" sz="1350" dirty="0"/>
          </a:p>
        </p:txBody>
      </p:sp>
      <p:sp>
        <p:nvSpPr>
          <p:cNvPr id="22" name="Text 19"/>
          <p:cNvSpPr/>
          <p:nvPr/>
        </p:nvSpPr>
        <p:spPr>
          <a:xfrm>
            <a:off x="7850029" y="7746921"/>
            <a:ext cx="6036826" cy="220980"/>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Overpass" pitchFamily="34" charset="0"/>
                <a:ea typeface="Overpass" pitchFamily="34" charset="-122"/>
                <a:cs typeface="Overpass" pitchFamily="34" charset="-120"/>
              </a:rPr>
              <a:t>Team schedules proactive intervention</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TotalTime>
  <Words>736</Words>
  <Application>Microsoft Office PowerPoint</Application>
  <PresentationFormat>Custom</PresentationFormat>
  <Paragraphs>145</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Arial</vt:lpstr>
      <vt:lpstr>Overpass Light</vt:lpstr>
      <vt:lpstr>Overpass Bold</vt:lpstr>
      <vt:lpstr>Calibri Light</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Rakesh Pedapudi</dc:creator>
  <cp:lastModifiedBy>Rakesh Pedapudi</cp:lastModifiedBy>
  <cp:revision>2</cp:revision>
  <dcterms:created xsi:type="dcterms:W3CDTF">2025-12-02T12:07:38Z</dcterms:created>
  <dcterms:modified xsi:type="dcterms:W3CDTF">2025-12-02T12:10:00Z</dcterms:modified>
</cp:coreProperties>
</file>